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58" r:id="rId3"/>
    <p:sldMasterId id="2147483660" r:id="rId4"/>
    <p:sldMasterId id="2147483665" r:id="rId5"/>
    <p:sldMasterId id="2147483668" r:id="rId6"/>
    <p:sldMasterId id="2147483670" r:id="rId7"/>
  </p:sldMasterIdLst>
  <p:notesMasterIdLst>
    <p:notesMasterId r:id="rId167"/>
  </p:notesMasterIdLst>
  <p:sldIdLst>
    <p:sldId id="256" r:id="rId8"/>
    <p:sldId id="257" r:id="rId9"/>
    <p:sldId id="258"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425" r:id="rId115"/>
    <p:sldId id="394" r:id="rId116"/>
    <p:sldId id="365" r:id="rId117"/>
    <p:sldId id="366" r:id="rId118"/>
    <p:sldId id="395" r:id="rId119"/>
    <p:sldId id="396" r:id="rId120"/>
    <p:sldId id="397" r:id="rId121"/>
    <p:sldId id="398" r:id="rId122"/>
    <p:sldId id="399" r:id="rId123"/>
    <p:sldId id="400" r:id="rId124"/>
    <p:sldId id="401" r:id="rId125"/>
    <p:sldId id="402" r:id="rId126"/>
    <p:sldId id="403" r:id="rId127"/>
    <p:sldId id="404" r:id="rId128"/>
    <p:sldId id="405" r:id="rId129"/>
    <p:sldId id="406" r:id="rId130"/>
    <p:sldId id="407" r:id="rId131"/>
    <p:sldId id="367" r:id="rId132"/>
    <p:sldId id="368" r:id="rId133"/>
    <p:sldId id="369" r:id="rId134"/>
    <p:sldId id="370" r:id="rId135"/>
    <p:sldId id="371" r:id="rId136"/>
    <p:sldId id="372" r:id="rId137"/>
    <p:sldId id="373" r:id="rId138"/>
    <p:sldId id="374" r:id="rId139"/>
    <p:sldId id="375" r:id="rId140"/>
    <p:sldId id="384" r:id="rId141"/>
    <p:sldId id="385" r:id="rId142"/>
    <p:sldId id="386" r:id="rId143"/>
    <p:sldId id="426" r:id="rId144"/>
    <p:sldId id="388" r:id="rId145"/>
    <p:sldId id="389" r:id="rId146"/>
    <p:sldId id="390" r:id="rId147"/>
    <p:sldId id="391" r:id="rId148"/>
    <p:sldId id="392" r:id="rId149"/>
    <p:sldId id="410" r:id="rId150"/>
    <p:sldId id="411" r:id="rId151"/>
    <p:sldId id="412" r:id="rId152"/>
    <p:sldId id="413" r:id="rId153"/>
    <p:sldId id="415" r:id="rId154"/>
    <p:sldId id="416" r:id="rId155"/>
    <p:sldId id="417" r:id="rId156"/>
    <p:sldId id="418" r:id="rId157"/>
    <p:sldId id="419" r:id="rId158"/>
    <p:sldId id="420" r:id="rId159"/>
    <p:sldId id="421" r:id="rId160"/>
    <p:sldId id="422" r:id="rId161"/>
    <p:sldId id="423" r:id="rId162"/>
    <p:sldId id="424" r:id="rId163"/>
    <p:sldId id="393" r:id="rId164"/>
    <p:sldId id="464" r:id="rId165"/>
    <p:sldId id="465" r:id="rId166"/>
  </p:sldIdLst>
  <p:sldSz cx="9144000" cy="5143500" type="screen16x9"/>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1"/>
    <p:restoredTop sz="94569"/>
  </p:normalViewPr>
  <p:slideViewPr>
    <p:cSldViewPr snapToGrid="0">
      <p:cViewPr varScale="1">
        <p:scale>
          <a:sx n="400" d="100"/>
          <a:sy n="400" d="100"/>
        </p:scale>
        <p:origin x="616"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theme" Target="theme/theme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tableStyles" Target="tableStyle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DE" sz="1800" b="0" u="none" strike="noStrike">
                <a:solidFill>
                  <a:schemeClr val="dk1"/>
                </a:solidFill>
                <a:uFillTx/>
                <a:latin typeface="Arial"/>
              </a:rPr>
              <a:t>Click to move the slide</a:t>
            </a:r>
          </a:p>
        </p:txBody>
      </p:sp>
      <p:sp>
        <p:nvSpPr>
          <p:cNvPr id="7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u="none" strike="noStrike">
                <a:solidFill>
                  <a:srgbClr val="000000"/>
                </a:solidFill>
                <a:uFillTx/>
                <a:latin typeface="Arial"/>
              </a:rPr>
              <a:t>Click to edit the notes format</a:t>
            </a:r>
          </a:p>
        </p:txBody>
      </p:sp>
      <p:sp>
        <p:nvSpPr>
          <p:cNvPr id="7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u="none" strike="noStrike">
                <a:solidFill>
                  <a:srgbClr val="000000"/>
                </a:solidFill>
                <a:uFillTx/>
                <a:latin typeface="Times New Roman"/>
              </a:rPr>
              <a:t> </a:t>
            </a:r>
          </a:p>
        </p:txBody>
      </p:sp>
      <p:sp>
        <p:nvSpPr>
          <p:cNvPr id="72" name="PlaceHolder 4"/>
          <p:cNvSpPr>
            <a:spLocks noGrp="1"/>
          </p:cNvSpPr>
          <p:nvPr>
            <p:ph type="dt" idx="11"/>
          </p:nvPr>
        </p:nvSpPr>
        <p:spPr>
          <a:xfrm>
            <a:off x="4278960" y="0"/>
            <a:ext cx="3280680" cy="534240"/>
          </a:xfrm>
          <a:prstGeom prst="rect">
            <a:avLst/>
          </a:prstGeom>
          <a:noFill/>
          <a:ln w="0">
            <a:noFill/>
          </a:ln>
        </p:spPr>
        <p:txBody>
          <a:bodyPr lIns="0" tIns="0" rIns="0" bIns="0" anchor="t">
            <a:noAutofit/>
          </a:bodyPr>
          <a:lstStyle>
            <a:lvl1pPr indent="0" algn="r">
              <a:buNone/>
              <a:defRPr lang="en-US" sz="1400" b="0" u="none" strike="noStrike">
                <a:solidFill>
                  <a:srgbClr val="000000"/>
                </a:solidFill>
                <a:uFillTx/>
                <a:latin typeface="Times New Roman"/>
              </a:defRPr>
            </a:lvl1pPr>
          </a:lstStyle>
          <a:p>
            <a:pPr indent="0" algn="r">
              <a:buNone/>
            </a:pPr>
            <a:r>
              <a:rPr lang="en-US" sz="1400" b="0" u="none" strike="noStrike">
                <a:solidFill>
                  <a:srgbClr val="000000"/>
                </a:solidFill>
                <a:uFillTx/>
                <a:latin typeface="Times New Roman"/>
              </a:rPr>
              <a:t> </a:t>
            </a:r>
          </a:p>
        </p:txBody>
      </p:sp>
      <p:sp>
        <p:nvSpPr>
          <p:cNvPr id="73" name="PlaceHolder 5"/>
          <p:cNvSpPr>
            <a:spLocks noGrp="1"/>
          </p:cNvSpPr>
          <p:nvPr>
            <p:ph type="ftr" idx="12"/>
          </p:nvPr>
        </p:nvSpPr>
        <p:spPr>
          <a:xfrm>
            <a:off x="0" y="10157400"/>
            <a:ext cx="3280680" cy="534240"/>
          </a:xfrm>
          <a:prstGeom prst="rect">
            <a:avLst/>
          </a:prstGeom>
          <a:noFill/>
          <a:ln w="0">
            <a:noFill/>
          </a:ln>
        </p:spPr>
        <p:txBody>
          <a:bodyPr lIns="0" tIns="0" rIns="0" bIns="0" anchor="b">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 </a:t>
            </a:r>
          </a:p>
        </p:txBody>
      </p:sp>
      <p:sp>
        <p:nvSpPr>
          <p:cNvPr id="74" name="PlaceHolder 6"/>
          <p:cNvSpPr>
            <a:spLocks noGrp="1"/>
          </p:cNvSpPr>
          <p:nvPr>
            <p:ph type="sldNum" idx="13"/>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u="none" strike="noStrike">
                <a:solidFill>
                  <a:srgbClr val="000000"/>
                </a:solidFill>
                <a:uFillTx/>
                <a:latin typeface="Times New Roman"/>
              </a:defRPr>
            </a:lvl1pPr>
          </a:lstStyle>
          <a:p>
            <a:pPr indent="0" algn="r">
              <a:buNone/>
            </a:pPr>
            <a:fld id="{663CE0BA-993B-40BB-B8C4-8E4C1D245A02}" type="slidenum">
              <a:rPr lang="en-US" sz="1400" b="0" u="none" strike="noStrike">
                <a:solidFill>
                  <a:srgbClr val="000000"/>
                </a:solidFill>
                <a:uFillTx/>
                <a:latin typeface="Times New Roman"/>
              </a:rPr>
              <a:t>‹#›</a:t>
            </a:fld>
            <a:endParaRPr lang="en-US" sz="14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euvector.com/network-security/kubernetes-networking/"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ommons.wikimedia.org/w/index.php?curid=40339150" TargetMode="External"/><Relationship Id="rId3" Type="http://schemas.openxmlformats.org/officeDocument/2006/relationships/hyperlink" Target="https://d33wubrfki0l68.cloudfront.net/f84b022686eac86ba972feae8dabf6af8d1dc263/de78f/images/nav_logo.svg" TargetMode="External"/><Relationship Id="rId7" Type="http://schemas.openxmlformats.org/officeDocument/2006/relationships/hyperlink" Target="http://www.openstack.org/brand/openstack-logo/logo-download/"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commons.wikimedia.org/w/index.php?curid=38933557" TargetMode="External"/><Relationship Id="rId5" Type="http://schemas.openxmlformats.org/officeDocument/2006/relationships/hyperlink" Target="https://www.openshift.com/sites/default/files/NoteCard%20GENERIC.pdf" TargetMode="External"/><Relationship Id="rId4" Type="http://schemas.openxmlformats.org/officeDocument/2006/relationships/hyperlink" Target="https://commons.wikimedia.org/w/index.php?curid=6323814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noRot="1" noChangeAspect="1"/>
          </p:cNvSpPr>
          <p:nvPr>
            <p:ph type="sldImg"/>
          </p:nvPr>
        </p:nvSpPr>
        <p:spPr>
          <a:xfrm>
            <a:off x="380880" y="685800"/>
            <a:ext cx="6094800" cy="3427920"/>
          </a:xfrm>
          <a:prstGeom prst="rect">
            <a:avLst/>
          </a:prstGeom>
          <a:ln w="0">
            <a:noFill/>
          </a:ln>
        </p:spPr>
      </p:sp>
      <p:sp>
        <p:nvSpPr>
          <p:cNvPr id="360" name="PlaceHolder 2"/>
          <p:cNvSpPr>
            <a:spLocks noGrp="1"/>
          </p:cNvSpPr>
          <p:nvPr>
            <p:ph type="body"/>
          </p:nvPr>
        </p:nvSpPr>
        <p:spPr>
          <a:xfrm>
            <a:off x="685800" y="4343400"/>
            <a:ext cx="5485320" cy="4113720"/>
          </a:xfrm>
          <a:prstGeom prst="rect">
            <a:avLst/>
          </a:prstGeom>
          <a:noFill/>
          <a:ln w="0">
            <a:noFill/>
          </a:ln>
        </p:spPr>
        <p:txBody>
          <a:bodyPr lIns="91440" tIns="91440" rIns="91440" bIns="91440" anchor="t">
            <a:noAutofit/>
          </a:bodyPr>
          <a:lstStyle/>
          <a:p>
            <a:pPr marL="457200" indent="-343080">
              <a:lnSpc>
                <a:spcPct val="115000"/>
              </a:lnSpc>
              <a:buClr>
                <a:srgbClr val="000000"/>
              </a:buClr>
              <a:buFont typeface="Trebuchet MS"/>
              <a:buChar char="●"/>
            </a:pPr>
            <a:r>
              <a:rPr lang="de" sz="1800" b="0" u="none" strike="noStrike">
                <a:solidFill>
                  <a:schemeClr val="dk2"/>
                </a:solidFill>
                <a:uFillTx/>
                <a:latin typeface="Open Sans Light"/>
                <a:ea typeface="Open Sans Light"/>
              </a:rPr>
              <a:t>Faster deployment</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pPr>
            <a:r>
              <a:rPr lang="de" sz="1800" b="0" u="none" strike="noStrike">
                <a:solidFill>
                  <a:schemeClr val="dk2"/>
                </a:solidFill>
                <a:uFillTx/>
                <a:latin typeface="Open Sans Light"/>
                <a:ea typeface="Open Sans Light"/>
              </a:rPr>
              <a:t>Faster time-to-market</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pPr>
            <a:r>
              <a:rPr lang="de" sz="1800" b="0" u="none" strike="noStrike">
                <a:solidFill>
                  <a:schemeClr val="dk2"/>
                </a:solidFill>
                <a:uFillTx/>
                <a:latin typeface="Open Sans Light"/>
                <a:ea typeface="Open Sans Light"/>
              </a:rPr>
              <a:t>Faster reaction times</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pPr>
            <a:r>
              <a:rPr lang="de" sz="1800" b="0" u="none" strike="noStrike">
                <a:solidFill>
                  <a:schemeClr val="dk2"/>
                </a:solidFill>
                <a:uFillTx/>
                <a:latin typeface="Open Sans Light"/>
                <a:ea typeface="Open Sans Light"/>
              </a:rPr>
              <a:t>Better scalability</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pPr>
            <a:r>
              <a:rPr lang="de" sz="1800" b="0" u="none" strike="noStrike">
                <a:solidFill>
                  <a:schemeClr val="dk2"/>
                </a:solidFill>
                <a:uFillTx/>
                <a:latin typeface="Open Sans Light"/>
                <a:ea typeface="Open Sans Light"/>
              </a:rPr>
              <a:t>24/7 availability</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pPr>
            <a:r>
              <a:rPr lang="de" sz="1800" b="0" u="none" strike="noStrike">
                <a:solidFill>
                  <a:schemeClr val="dk2"/>
                </a:solidFill>
                <a:uFillTx/>
                <a:latin typeface="Open Sans Light"/>
                <a:ea typeface="Open Sans Light"/>
              </a:rPr>
              <a:t>More automatization</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pPr>
            <a:r>
              <a:rPr lang="de" sz="1800" b="0" u="none" strike="noStrike">
                <a:solidFill>
                  <a:schemeClr val="dk2"/>
                </a:solidFill>
                <a:uFillTx/>
                <a:latin typeface="Open Sans Light"/>
                <a:ea typeface="Open Sans Light"/>
              </a:rPr>
              <a:t>Rollbacks and Quality of Service</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pPr>
            <a:r>
              <a:rPr lang="de" sz="1800" b="0" u="none" strike="noStrike">
                <a:solidFill>
                  <a:schemeClr val="dk2"/>
                </a:solidFill>
                <a:uFillTx/>
                <a:latin typeface="Open Sans Light"/>
                <a:ea typeface="Open Sans Light"/>
              </a:rPr>
              <a:t>Lower costs</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pPr>
            <a:r>
              <a:rPr lang="de" sz="1800" b="0" u="none" strike="noStrike">
                <a:solidFill>
                  <a:schemeClr val="dk2"/>
                </a:solidFill>
                <a:uFillTx/>
                <a:latin typeface="Open Sans Light"/>
                <a:ea typeface="Open Sans Light"/>
              </a:rPr>
              <a:t>...</a:t>
            </a:r>
            <a:endParaRPr lang="en-US" sz="1800" b="0" u="none" strike="noStrike">
              <a:solidFill>
                <a:srgbClr val="000000"/>
              </a:solidFill>
              <a:uFillTx/>
              <a:latin typeface="Arial"/>
            </a:endParaRPr>
          </a:p>
          <a:p>
            <a:pPr indent="0">
              <a:lnSpc>
                <a:spcPct val="100000"/>
              </a:lnSpc>
              <a:spcBef>
                <a:spcPts val="1599"/>
              </a:spcBef>
              <a:buNone/>
              <a:tabLst>
                <a:tab pos="0" algn="l"/>
              </a:tabLst>
            </a:pPr>
            <a:endParaRPr lang="en-US" sz="1100" b="0" u="none" strike="noStrike">
              <a:solidFill>
                <a:srgbClr val="000000"/>
              </a:solidFill>
              <a:uFillTx/>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idx="13"/>
          </p:nvPr>
        </p:nvSpPr>
        <p:spPr/>
        <p:txBody>
          <a:bodyPr/>
          <a:lstStyle/>
          <a:p>
            <a:pPr indent="0" algn="r">
              <a:buNone/>
            </a:pPr>
            <a:fld id="{663CE0BA-993B-40BB-B8C4-8E4C1D245A02}" type="slidenum">
              <a:rPr lang="en-US" sz="1400" b="0" u="none" strike="noStrike" smtClean="0">
                <a:solidFill>
                  <a:srgbClr val="000000"/>
                </a:solidFill>
                <a:uFillTx/>
                <a:latin typeface="Times New Roman"/>
              </a:rPr>
              <a:t>72</a:t>
            </a:fld>
            <a:endParaRPr lang="en-US" sz="1400" b="0" u="none" strike="noStrike">
              <a:solidFill>
                <a:srgbClr val="000000"/>
              </a:solidFill>
              <a:uFillTx/>
              <a:latin typeface="Times New Roman"/>
            </a:endParaRPr>
          </a:p>
        </p:txBody>
      </p:sp>
    </p:spTree>
    <p:extLst>
      <p:ext uri="{BB962C8B-B14F-4D97-AF65-F5344CB8AC3E}">
        <p14:creationId xmlns:p14="http://schemas.microsoft.com/office/powerpoint/2010/main" val="3425980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381000" y="685800"/>
            <a:ext cx="6096000" cy="3429000"/>
          </a:xfrm>
          <a:prstGeom prst="rect">
            <a:avLst/>
          </a:prstGeom>
          <a:ln w="0">
            <a:noFill/>
          </a:ln>
        </p:spPr>
      </p:sp>
      <p:sp>
        <p:nvSpPr>
          <p:cNvPr id="757"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nSpc>
                <a:spcPct val="100000"/>
              </a:lnSpc>
              <a:buClr>
                <a:srgbClr val="000000"/>
              </a:buClr>
              <a:buFont typeface="Arial"/>
              <a:buChar char="●"/>
            </a:pPr>
            <a:r>
              <a:rPr lang="de-DE" sz="1100" b="0" u="none" strike="noStrike">
                <a:solidFill>
                  <a:srgbClr val="000000"/>
                </a:solidFill>
                <a:uFillTx/>
                <a:latin typeface="Arial"/>
                <a:ea typeface="Arial"/>
              </a:rPr>
              <a:t>https://pixabay.com/de/cyborg-borg-pacman-pac-man-spiel-145847/</a:t>
            </a:r>
            <a:endParaRPr lang="en-US" sz="1100" b="0" u="none" strike="noStrike">
              <a:solidFill>
                <a:srgbClr val="000000"/>
              </a:solidFill>
              <a:uFillTx/>
              <a:latin typeface="Arial"/>
            </a:endParaRPr>
          </a:p>
          <a:p>
            <a:pPr marL="457200" indent="-298440">
              <a:lnSpc>
                <a:spcPct val="100000"/>
              </a:lnSpc>
              <a:buClr>
                <a:srgbClr val="000000"/>
              </a:buClr>
              <a:buFont typeface="Arial"/>
              <a:buChar char="●"/>
            </a:pPr>
            <a:r>
              <a:rPr lang="de-DE" sz="1100" b="0" u="none" strike="noStrike">
                <a:solidFill>
                  <a:srgbClr val="000000"/>
                </a:solidFill>
                <a:uFillTx/>
                <a:latin typeface="Arial"/>
                <a:ea typeface="Arial"/>
              </a:rPr>
              <a:t>https://pixabay.com/de/omega-griechisch-ohm-schreiben-39901/</a:t>
            </a:r>
            <a:endParaRPr lang="en-US" sz="1100" b="0" u="none" strike="noStrike">
              <a:solidFill>
                <a:srgbClr val="000000"/>
              </a:solidFill>
              <a:uFillTx/>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noRot="1" noChangeAspect="1"/>
          </p:cNvSpPr>
          <p:nvPr>
            <p:ph type="sldImg"/>
          </p:nvPr>
        </p:nvSpPr>
        <p:spPr>
          <a:xfrm>
            <a:off x="380880" y="685800"/>
            <a:ext cx="6094800" cy="3427920"/>
          </a:xfrm>
          <a:prstGeom prst="rect">
            <a:avLst/>
          </a:prstGeom>
          <a:ln w="0">
            <a:noFill/>
          </a:ln>
        </p:spPr>
      </p:sp>
      <p:sp>
        <p:nvSpPr>
          <p:cNvPr id="376" name="PlaceHolder 2"/>
          <p:cNvSpPr>
            <a:spLocks noGrp="1"/>
          </p:cNvSpPr>
          <p:nvPr>
            <p:ph type="body"/>
          </p:nvPr>
        </p:nvSpPr>
        <p:spPr>
          <a:xfrm>
            <a:off x="685800" y="4343400"/>
            <a:ext cx="5485320" cy="4113720"/>
          </a:xfrm>
          <a:prstGeom prst="rect">
            <a:avLst/>
          </a:prstGeom>
          <a:noFill/>
          <a:ln w="0">
            <a:noFill/>
          </a:ln>
        </p:spPr>
        <p:txBody>
          <a:bodyPr lIns="91440" tIns="91440" rIns="91440" bIns="91440" anchor="t">
            <a:noAutofit/>
          </a:bodyPr>
          <a:lstStyle/>
          <a:p>
            <a:pPr marL="457200" indent="-298440">
              <a:lnSpc>
                <a:spcPct val="100000"/>
              </a:lnSpc>
              <a:buClr>
                <a:srgbClr val="000000"/>
              </a:buClr>
              <a:buFont typeface="Arial"/>
              <a:buChar char="●"/>
            </a:pPr>
            <a:r>
              <a:rPr lang="de-DE" sz="1100" b="0" u="none" strike="noStrike">
                <a:solidFill>
                  <a:srgbClr val="000000"/>
                </a:solidFill>
                <a:uFillTx/>
                <a:latin typeface="Open Sans Light"/>
                <a:ea typeface="Open Sans Light"/>
              </a:rPr>
              <a:t>https://pixabay.com/de/konzert-band-orchester-dirigent-662851/</a:t>
            </a:r>
            <a:endParaRPr lang="en-US" sz="1100" b="0" u="none" strike="noStrike">
              <a:solidFill>
                <a:srgbClr val="000000"/>
              </a:solidFill>
              <a:uFillTx/>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PlaceHolder 1"/>
          <p:cNvSpPr>
            <a:spLocks noGrp="1" noRot="1" noChangeAspect="1"/>
          </p:cNvSpPr>
          <p:nvPr>
            <p:ph type="sldImg"/>
          </p:nvPr>
        </p:nvSpPr>
        <p:spPr>
          <a:xfrm>
            <a:off x="380880" y="685800"/>
            <a:ext cx="6095520" cy="3428640"/>
          </a:xfrm>
          <a:prstGeom prst="rect">
            <a:avLst/>
          </a:prstGeom>
          <a:ln w="0">
            <a:noFill/>
          </a:ln>
        </p:spPr>
      </p:sp>
      <p:sp>
        <p:nvSpPr>
          <p:cNvPr id="763"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nSpc>
                <a:spcPct val="100000"/>
              </a:lnSpc>
              <a:buClr>
                <a:srgbClr val="000000"/>
              </a:buClr>
              <a:buFont typeface="Arial"/>
              <a:buChar char="●"/>
            </a:pPr>
            <a:r>
              <a:rPr lang="en-US" sz="1100" b="0" u="none" strike="noStrike">
                <a:solidFill>
                  <a:srgbClr val="000000"/>
                </a:solidFill>
                <a:uFillTx/>
                <a:latin typeface="Arial"/>
                <a:ea typeface="Arial"/>
              </a:rPr>
              <a:t> </a:t>
            </a:r>
            <a:endParaRPr lang="en-US" sz="1100" b="0" u="none" strike="noStrike">
              <a:solidFill>
                <a:srgbClr val="000000"/>
              </a:solidFill>
              <a:uFillTx/>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PlaceHolder 1"/>
          <p:cNvSpPr>
            <a:spLocks noGrp="1" noRot="1" noChangeAspect="1"/>
          </p:cNvSpPr>
          <p:nvPr>
            <p:ph type="sldImg"/>
          </p:nvPr>
        </p:nvSpPr>
        <p:spPr>
          <a:xfrm>
            <a:off x="381000" y="685800"/>
            <a:ext cx="6096000" cy="3429000"/>
          </a:xfrm>
          <a:prstGeom prst="rect">
            <a:avLst/>
          </a:prstGeom>
          <a:ln w="0">
            <a:noFill/>
          </a:ln>
        </p:spPr>
      </p:sp>
      <p:sp>
        <p:nvSpPr>
          <p:cNvPr id="765"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nSpc>
                <a:spcPct val="100000"/>
              </a:lnSpc>
              <a:buClr>
                <a:srgbClr val="000000"/>
              </a:buClr>
              <a:buFont typeface="Arial"/>
              <a:buChar char="●"/>
            </a:pPr>
            <a:r>
              <a:rPr lang="en-US" sz="1100" b="0" u="none" strike="noStrike">
                <a:solidFill>
                  <a:srgbClr val="000000"/>
                </a:solidFill>
                <a:uFillTx/>
                <a:latin typeface="Arial"/>
                <a:ea typeface="Arial"/>
              </a:rPr>
              <a:t> </a:t>
            </a:r>
            <a:endParaRPr lang="en-US" sz="1100" b="0" u="none" strike="noStrike">
              <a:solidFill>
                <a:srgbClr val="000000"/>
              </a:solidFill>
              <a:uFillTx/>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PlaceHolder 1"/>
          <p:cNvSpPr>
            <a:spLocks noGrp="1" noRot="1" noChangeAspect="1"/>
          </p:cNvSpPr>
          <p:nvPr>
            <p:ph type="sldImg"/>
          </p:nvPr>
        </p:nvSpPr>
        <p:spPr>
          <a:xfrm>
            <a:off x="381000" y="685800"/>
            <a:ext cx="6096000" cy="3429000"/>
          </a:xfrm>
          <a:prstGeom prst="rect">
            <a:avLst/>
          </a:prstGeom>
          <a:ln w="0">
            <a:noFill/>
          </a:ln>
        </p:spPr>
      </p:sp>
      <p:sp>
        <p:nvSpPr>
          <p:cNvPr id="767"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768" name="PlaceHolder 3"/>
          <p:cNvSpPr>
            <a:spLocks noGrp="1"/>
          </p:cNvSpPr>
          <p:nvPr>
            <p:ph type="sldNum" idx="27"/>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71D4CD92-7BFA-4847-9215-DBEDB8D3BD9E}" type="slidenum">
              <a:rPr lang="en-US" sz="1400" b="0" u="none" strike="noStrike">
                <a:solidFill>
                  <a:srgbClr val="000000"/>
                </a:solidFill>
                <a:uFillTx/>
                <a:latin typeface="Arial"/>
                <a:ea typeface="Arial"/>
              </a:rPr>
              <a:t>118</a:t>
            </a:fld>
            <a:endParaRPr lang="en-US" sz="1400" b="0" u="none" strike="noStrike">
              <a:solidFill>
                <a:srgbClr val="000000"/>
              </a:solidFill>
              <a:uFillTx/>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noRot="1" noChangeAspect="1"/>
          </p:cNvSpPr>
          <p:nvPr>
            <p:ph type="sldImg"/>
          </p:nvPr>
        </p:nvSpPr>
        <p:spPr>
          <a:xfrm>
            <a:off x="380880" y="685800"/>
            <a:ext cx="6095520" cy="3428640"/>
          </a:xfrm>
          <a:prstGeom prst="rect">
            <a:avLst/>
          </a:prstGeom>
          <a:ln w="0">
            <a:noFill/>
          </a:ln>
        </p:spPr>
      </p:sp>
      <p:sp>
        <p:nvSpPr>
          <p:cNvPr id="770"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771" name="PlaceHolder 3"/>
          <p:cNvSpPr>
            <a:spLocks noGrp="1"/>
          </p:cNvSpPr>
          <p:nvPr>
            <p:ph type="sldNum" idx="28"/>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24CCD727-35EB-4467-A7AE-5B501036C7A3}" type="slidenum">
              <a:rPr lang="en-US" sz="1400" b="0" u="none" strike="noStrike">
                <a:solidFill>
                  <a:srgbClr val="000000"/>
                </a:solidFill>
                <a:uFillTx/>
                <a:latin typeface="Arial"/>
                <a:ea typeface="Arial"/>
              </a:rPr>
              <a:t>119</a:t>
            </a:fld>
            <a:endParaRPr lang="en-US" sz="1400" b="0" u="none" strike="noStrike">
              <a:solidFill>
                <a:srgbClr val="000000"/>
              </a:solidFill>
              <a:uFillTx/>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noRot="1" noChangeAspect="1"/>
          </p:cNvSpPr>
          <p:nvPr>
            <p:ph type="sldImg"/>
          </p:nvPr>
        </p:nvSpPr>
        <p:spPr>
          <a:xfrm>
            <a:off x="381000" y="685800"/>
            <a:ext cx="6096000" cy="3429000"/>
          </a:xfrm>
          <a:prstGeom prst="rect">
            <a:avLst/>
          </a:prstGeom>
          <a:ln w="0">
            <a:noFill/>
          </a:ln>
        </p:spPr>
      </p:sp>
      <p:sp>
        <p:nvSpPr>
          <p:cNvPr id="773"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nSpc>
                <a:spcPct val="100000"/>
              </a:lnSpc>
              <a:buClr>
                <a:srgbClr val="000000"/>
              </a:buClr>
              <a:buFont typeface="Arial"/>
              <a:buChar char="●"/>
            </a:pPr>
            <a:r>
              <a:rPr lang="de-DE" sz="1100" b="0" u="none" strike="noStrike">
                <a:solidFill>
                  <a:srgbClr val="000000"/>
                </a:solidFill>
                <a:uFillTx/>
                <a:latin typeface="Arial"/>
                <a:ea typeface="Arial"/>
              </a:rPr>
              <a:t>Image: </a:t>
            </a:r>
            <a:r>
              <a:rPr lang="de-DE" sz="1100" b="0" u="sng" strike="noStrike">
                <a:solidFill>
                  <a:srgbClr val="000000"/>
                </a:solidFill>
                <a:uFillTx/>
                <a:latin typeface="Arial"/>
                <a:ea typeface="Arial"/>
                <a:hlinkClick r:id="rId3"/>
              </a:rPr>
              <a:t>https://neuvector.com/network-security/kubernetes-networking/</a:t>
            </a:r>
            <a:endParaRPr lang="en-US" sz="1100" b="0" u="none" strike="noStrike">
              <a:solidFill>
                <a:srgbClr val="000000"/>
              </a:solidFill>
              <a:uFillTx/>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idx="13"/>
          </p:nvPr>
        </p:nvSpPr>
        <p:spPr/>
        <p:txBody>
          <a:bodyPr/>
          <a:lstStyle/>
          <a:p>
            <a:pPr indent="0" algn="r">
              <a:buNone/>
            </a:pPr>
            <a:fld id="{663CE0BA-993B-40BB-B8C4-8E4C1D245A02}" type="slidenum">
              <a:rPr lang="en-US" sz="1400" b="0" u="none" strike="noStrike" smtClean="0">
                <a:solidFill>
                  <a:srgbClr val="000000"/>
                </a:solidFill>
                <a:uFillTx/>
                <a:latin typeface="Times New Roman"/>
              </a:rPr>
              <a:t>126</a:t>
            </a:fld>
            <a:endParaRPr lang="en-US" sz="1400" b="0" u="none" strike="noStrike">
              <a:solidFill>
                <a:srgbClr val="000000"/>
              </a:solidFill>
              <a:uFillTx/>
              <a:latin typeface="Times New Roman"/>
            </a:endParaRPr>
          </a:p>
        </p:txBody>
      </p:sp>
    </p:spTree>
    <p:extLst>
      <p:ext uri="{BB962C8B-B14F-4D97-AF65-F5344CB8AC3E}">
        <p14:creationId xmlns:p14="http://schemas.microsoft.com/office/powerpoint/2010/main" val="2646196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380880" y="685800"/>
            <a:ext cx="6095520" cy="3428640"/>
          </a:xfrm>
          <a:prstGeom prst="rect">
            <a:avLst/>
          </a:prstGeom>
          <a:ln w="0">
            <a:noFill/>
          </a:ln>
        </p:spPr>
      </p:sp>
      <p:sp>
        <p:nvSpPr>
          <p:cNvPr id="781"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782" name="PlaceHolder 3"/>
          <p:cNvSpPr>
            <a:spLocks noGrp="1"/>
          </p:cNvSpPr>
          <p:nvPr>
            <p:ph type="sldNum" idx="29"/>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ABBF4A64-5701-434E-B802-CFD85E4C6487}" type="slidenum">
              <a:rPr lang="en-US" sz="1400" b="0" u="none" strike="noStrike">
                <a:solidFill>
                  <a:srgbClr val="000000"/>
                </a:solidFill>
                <a:uFillTx/>
                <a:latin typeface="Arial"/>
                <a:ea typeface="Arial"/>
              </a:rPr>
              <a:t>127</a:t>
            </a:fld>
            <a:endParaRPr lang="en-US" sz="1400" b="0" u="none" strike="noStrike">
              <a:solidFill>
                <a:srgbClr val="000000"/>
              </a:solidFill>
              <a:uFillTx/>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PlaceHolder 1"/>
          <p:cNvSpPr>
            <a:spLocks noGrp="1" noRot="1" noChangeAspect="1"/>
          </p:cNvSpPr>
          <p:nvPr>
            <p:ph type="sldImg"/>
          </p:nvPr>
        </p:nvSpPr>
        <p:spPr>
          <a:xfrm>
            <a:off x="380880" y="685800"/>
            <a:ext cx="6094800" cy="3427920"/>
          </a:xfrm>
          <a:prstGeom prst="rect">
            <a:avLst/>
          </a:prstGeom>
          <a:ln w="0">
            <a:noFill/>
          </a:ln>
        </p:spPr>
      </p:sp>
      <p:sp>
        <p:nvSpPr>
          <p:cNvPr id="362" name="PlaceHolder 2"/>
          <p:cNvSpPr>
            <a:spLocks noGrp="1"/>
          </p:cNvSpPr>
          <p:nvPr>
            <p:ph type="body"/>
          </p:nvPr>
        </p:nvSpPr>
        <p:spPr>
          <a:xfrm>
            <a:off x="685800" y="4343400"/>
            <a:ext cx="5485320" cy="4113720"/>
          </a:xfrm>
          <a:prstGeom prst="rect">
            <a:avLst/>
          </a:prstGeom>
          <a:noFill/>
          <a:ln w="0">
            <a:noFill/>
          </a:ln>
        </p:spPr>
        <p:txBody>
          <a:bodyPr lIns="91440" tIns="91440" rIns="91440" bIns="91440" anchor="t">
            <a:noAutofit/>
          </a:bodyPr>
          <a:lstStyle/>
          <a:p>
            <a:pPr marL="216000" indent="0">
              <a:lnSpc>
                <a:spcPct val="115000"/>
              </a:lnSpc>
              <a:buNone/>
              <a:tabLst>
                <a:tab pos="0" algn="l"/>
              </a:tabLst>
            </a:pPr>
            <a:r>
              <a:rPr lang="de" sz="1100" b="0" u="none" strike="noStrike">
                <a:solidFill>
                  <a:srgbClr val="00519E"/>
                </a:solidFill>
                <a:uFillTx/>
                <a:latin typeface="Open Sans Light"/>
                <a:ea typeface="Open Sans Light"/>
              </a:rPr>
              <a:t>Historically grown</a:t>
            </a:r>
            <a:endParaRPr lang="en-US" sz="1100" b="0" u="none" strike="noStrike">
              <a:solidFill>
                <a:srgbClr val="000000"/>
              </a:solidFill>
              <a:uFillTx/>
              <a:latin typeface="Arial"/>
            </a:endParaRPr>
          </a:p>
          <a:p>
            <a:pPr marL="457200" indent="-343080">
              <a:lnSpc>
                <a:spcPct val="115000"/>
              </a:lnSpc>
              <a:spcBef>
                <a:spcPts val="400"/>
              </a:spcBef>
              <a:buClr>
                <a:srgbClr val="000000"/>
              </a:buClr>
              <a:buFont typeface="Trebuchet MS"/>
              <a:buChar char="●"/>
              <a:tabLst>
                <a:tab pos="0" algn="l"/>
              </a:tabLst>
            </a:pPr>
            <a:r>
              <a:rPr lang="de" sz="1100" b="0" u="none" strike="noStrike">
                <a:solidFill>
                  <a:srgbClr val="4B4B4B"/>
                </a:solidFill>
                <a:uFillTx/>
                <a:latin typeface="Open Sans Light"/>
                <a:ea typeface="Open Sans Light"/>
              </a:rPr>
              <a:t>Old Technologies</a:t>
            </a:r>
            <a:endParaRPr lang="en-US" sz="1100" b="0" u="none" strike="noStrike">
              <a:solidFill>
                <a:srgbClr val="000000"/>
              </a:solidFill>
              <a:uFillTx/>
              <a:latin typeface="Arial"/>
            </a:endParaRPr>
          </a:p>
          <a:p>
            <a:pPr marL="457200" indent="-343080">
              <a:lnSpc>
                <a:spcPct val="115000"/>
              </a:lnSpc>
              <a:buClr>
                <a:srgbClr val="4B4B4B"/>
              </a:buClr>
              <a:buFont typeface="Trebuchet MS"/>
              <a:buChar char="●"/>
              <a:tabLst>
                <a:tab pos="0" algn="l"/>
              </a:tabLst>
            </a:pPr>
            <a:r>
              <a:rPr lang="de" sz="1100" b="0" u="none" strike="noStrike">
                <a:solidFill>
                  <a:srgbClr val="4B4B4B"/>
                </a:solidFill>
                <a:uFillTx/>
                <a:latin typeface="Open Sans Light"/>
                <a:ea typeface="Open Sans Light"/>
              </a:rPr>
              <a:t>Old Approaches</a:t>
            </a:r>
            <a:endParaRPr lang="en-US" sz="11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100" b="0" u="none" strike="noStrike">
                <a:solidFill>
                  <a:schemeClr val="dk1"/>
                </a:solidFill>
                <a:uFillTx/>
                <a:latin typeface="Open Sans Light"/>
                <a:ea typeface="Open Sans Light"/>
              </a:rPr>
              <a:t>Hard to modernize</a:t>
            </a:r>
            <a:endParaRPr lang="en-US" sz="11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100" b="0" u="none" strike="noStrike">
                <a:solidFill>
                  <a:schemeClr val="dk1"/>
                </a:solidFill>
                <a:uFillTx/>
                <a:latin typeface="Open Sans Light"/>
                <a:ea typeface="Open Sans Light"/>
              </a:rPr>
              <a:t>Maintainability?</a:t>
            </a:r>
            <a:endParaRPr lang="en-US" sz="11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100" b="0" u="none" strike="noStrike">
                <a:solidFill>
                  <a:schemeClr val="dk1"/>
                </a:solidFill>
                <a:uFillTx/>
                <a:latin typeface="Open Sans Light"/>
                <a:ea typeface="Open Sans Light"/>
              </a:rPr>
              <a:t>Scalability</a:t>
            </a:r>
            <a:r>
              <a:rPr lang="de" sz="1100" b="0" u="none" strike="noStrike">
                <a:solidFill>
                  <a:srgbClr val="4B4B4B"/>
                </a:solidFill>
                <a:uFillTx/>
                <a:latin typeface="Open Sans Light"/>
                <a:ea typeface="Open Sans Light"/>
              </a:rPr>
              <a:t>?</a:t>
            </a:r>
            <a:endParaRPr lang="en-US" sz="1100" b="0" u="none" strike="noStrike">
              <a:solidFill>
                <a:srgbClr val="000000"/>
              </a:solidFill>
              <a:uFillTx/>
              <a:latin typeface="Arial"/>
            </a:endParaRPr>
          </a:p>
          <a:p>
            <a:pPr indent="0">
              <a:lnSpc>
                <a:spcPct val="115000"/>
              </a:lnSpc>
              <a:spcBef>
                <a:spcPts val="400"/>
              </a:spcBef>
              <a:buNone/>
              <a:tabLst>
                <a:tab pos="0" algn="l"/>
              </a:tabLst>
            </a:pPr>
            <a:endParaRPr lang="en-US" sz="1100" b="0" u="none" strike="noStrike">
              <a:solidFill>
                <a:srgbClr val="000000"/>
              </a:solidFill>
              <a:uFillTx/>
              <a:latin typeface="Arial"/>
            </a:endParaRPr>
          </a:p>
          <a:p>
            <a:pPr indent="0">
              <a:lnSpc>
                <a:spcPct val="115000"/>
              </a:lnSpc>
              <a:spcBef>
                <a:spcPts val="400"/>
              </a:spcBef>
              <a:buNone/>
              <a:tabLst>
                <a:tab pos="0" algn="l"/>
              </a:tabLst>
            </a:pPr>
            <a:r>
              <a:rPr lang="de" sz="1100" b="0" u="none" strike="noStrike">
                <a:solidFill>
                  <a:srgbClr val="00519E"/>
                </a:solidFill>
                <a:uFillTx/>
                <a:latin typeface="Open Sans Light"/>
                <a:ea typeface="Open Sans Light"/>
              </a:rPr>
              <a:t>Typical approaches</a:t>
            </a:r>
            <a:endParaRPr lang="en-US" sz="1100" b="0" u="none" strike="noStrike">
              <a:solidFill>
                <a:srgbClr val="000000"/>
              </a:solidFill>
              <a:uFillTx/>
              <a:latin typeface="Arial"/>
            </a:endParaRPr>
          </a:p>
          <a:p>
            <a:pPr marL="457200" indent="-343080">
              <a:lnSpc>
                <a:spcPct val="115000"/>
              </a:lnSpc>
              <a:spcBef>
                <a:spcPts val="400"/>
              </a:spcBef>
              <a:buClr>
                <a:srgbClr val="000000"/>
              </a:buClr>
              <a:buFont typeface="Trebuchet MS"/>
              <a:buChar char="●"/>
              <a:tabLst>
                <a:tab pos="0" algn="l"/>
              </a:tabLst>
            </a:pPr>
            <a:r>
              <a:rPr lang="de" sz="1100" b="0" u="none" strike="noStrike">
                <a:solidFill>
                  <a:schemeClr val="dk1"/>
                </a:solidFill>
                <a:uFillTx/>
                <a:latin typeface="Open Sans Light"/>
                <a:ea typeface="Open Sans Light"/>
              </a:rPr>
              <a:t>Hard coded relationships between components</a:t>
            </a:r>
            <a:endParaRPr lang="en-US" sz="11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100" b="0" u="none" strike="noStrike">
                <a:solidFill>
                  <a:schemeClr val="dk1"/>
                </a:solidFill>
                <a:uFillTx/>
                <a:latin typeface="Open Sans Light"/>
                <a:ea typeface="Open Sans Light"/>
              </a:rPr>
              <a:t>No borders between domains and functionalities</a:t>
            </a:r>
            <a:endParaRPr lang="en-US" sz="11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100" b="0" u="none" strike="noStrike">
                <a:solidFill>
                  <a:srgbClr val="4B4B4B"/>
                </a:solidFill>
                <a:uFillTx/>
                <a:latin typeface="Open Sans Light"/>
                <a:ea typeface="Open Sans Light"/>
              </a:rPr>
              <a:t>„All in One“-Approach</a:t>
            </a:r>
            <a:endParaRPr lang="en-US" sz="1100" b="0" u="none" strike="noStrike">
              <a:solidFill>
                <a:srgbClr val="000000"/>
              </a:solidFill>
              <a:uFillTx/>
              <a:latin typeface="Arial"/>
            </a:endParaRPr>
          </a:p>
          <a:p>
            <a:pPr indent="0">
              <a:lnSpc>
                <a:spcPct val="115000"/>
              </a:lnSpc>
              <a:spcBef>
                <a:spcPts val="400"/>
              </a:spcBef>
              <a:buNone/>
              <a:tabLst>
                <a:tab pos="0" algn="l"/>
              </a:tabLst>
            </a:pPr>
            <a:endParaRPr lang="en-US" sz="1100" b="0" u="none" strike="noStrike">
              <a:solidFill>
                <a:srgbClr val="000000"/>
              </a:solidFill>
              <a:uFillTx/>
              <a:latin typeface="Arial"/>
            </a:endParaRPr>
          </a:p>
          <a:p>
            <a:pPr indent="0">
              <a:lnSpc>
                <a:spcPct val="115000"/>
              </a:lnSpc>
              <a:spcBef>
                <a:spcPts val="400"/>
              </a:spcBef>
              <a:buNone/>
              <a:tabLst>
                <a:tab pos="0" algn="l"/>
              </a:tabLst>
            </a:pPr>
            <a:r>
              <a:rPr lang="de" sz="1100" b="0" u="none" strike="noStrike">
                <a:solidFill>
                  <a:schemeClr val="dk1"/>
                </a:solidFill>
                <a:uFillTx/>
                <a:latin typeface="Open Sans Light"/>
                <a:ea typeface="Open Sans Light"/>
              </a:rPr>
              <a:t>Usually...</a:t>
            </a:r>
            <a:endParaRPr lang="en-US" sz="1100" b="0" u="none" strike="noStrike">
              <a:solidFill>
                <a:srgbClr val="000000"/>
              </a:solidFill>
              <a:uFillTx/>
              <a:latin typeface="Arial"/>
            </a:endParaRPr>
          </a:p>
          <a:p>
            <a:pPr marL="457200" indent="-343080">
              <a:lnSpc>
                <a:spcPct val="115000"/>
              </a:lnSpc>
              <a:spcBef>
                <a:spcPts val="400"/>
              </a:spcBef>
              <a:buClr>
                <a:srgbClr val="000000"/>
              </a:buClr>
              <a:buFont typeface="Trebuchet MS"/>
              <a:buChar char="●"/>
              <a:tabLst>
                <a:tab pos="0" algn="l"/>
              </a:tabLst>
            </a:pPr>
            <a:r>
              <a:rPr lang="de" sz="1100" b="0" u="none" strike="noStrike">
                <a:solidFill>
                  <a:srgbClr val="4B4B4B"/>
                </a:solidFill>
                <a:uFillTx/>
                <a:latin typeface="Open Sans Light"/>
                <a:ea typeface="Open Sans Light"/>
              </a:rPr>
              <a:t>Huge</a:t>
            </a:r>
            <a:endParaRPr lang="en-US" sz="11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100" b="0" u="none" strike="noStrike">
                <a:solidFill>
                  <a:schemeClr val="dk1"/>
                </a:solidFill>
                <a:uFillTx/>
                <a:latin typeface="Open Sans Light"/>
                <a:ea typeface="Open Sans Light"/>
              </a:rPr>
              <a:t>Monolithic</a:t>
            </a:r>
            <a:endParaRPr lang="en-US" sz="11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100" b="0" u="none" strike="noStrike">
                <a:solidFill>
                  <a:schemeClr val="dk1"/>
                </a:solidFill>
                <a:uFillTx/>
                <a:latin typeface="Open Sans Light"/>
                <a:ea typeface="Open Sans Light"/>
              </a:rPr>
              <a:t>Run on generic platforms (Java EE, MS IIS)</a:t>
            </a:r>
            <a:endParaRPr lang="en-US" sz="11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100" b="0" u="none" strike="noStrike">
                <a:solidFill>
                  <a:schemeClr val="dk1"/>
                </a:solidFill>
                <a:uFillTx/>
                <a:latin typeface="Open Sans Light"/>
                <a:ea typeface="Open Sans Light"/>
              </a:rPr>
              <a:t>Expensive</a:t>
            </a:r>
            <a:r>
              <a:rPr lang="de" sz="1100" b="0" u="none" strike="noStrike">
                <a:solidFill>
                  <a:srgbClr val="4B4B4B"/>
                </a:solidFill>
                <a:uFillTx/>
                <a:latin typeface="Open Sans Light"/>
                <a:ea typeface="Open Sans Light"/>
              </a:rPr>
              <a:t> Deployment</a:t>
            </a:r>
            <a:endParaRPr lang="en-US" sz="1100" b="0" u="none" strike="noStrike">
              <a:solidFill>
                <a:srgbClr val="000000"/>
              </a:solidFill>
              <a:uFillTx/>
              <a:latin typeface="Arial"/>
            </a:endParaRPr>
          </a:p>
          <a:p>
            <a:pPr marL="457200" indent="-343080">
              <a:lnSpc>
                <a:spcPct val="115000"/>
              </a:lnSpc>
              <a:buClr>
                <a:srgbClr val="4B4B4B"/>
              </a:buClr>
              <a:buFont typeface="Trebuchet MS"/>
              <a:buChar char="●"/>
              <a:tabLst>
                <a:tab pos="0" algn="l"/>
              </a:tabLst>
            </a:pPr>
            <a:r>
              <a:rPr lang="de" sz="1100" b="0" u="none" strike="noStrike">
                <a:solidFill>
                  <a:srgbClr val="4B4B4B"/>
                </a:solidFill>
                <a:uFillTx/>
                <a:latin typeface="Open Sans Light"/>
                <a:ea typeface="Open Sans Light"/>
              </a:rPr>
              <a:t>Expensive Operations</a:t>
            </a:r>
            <a:endParaRPr lang="en-US" sz="1100" b="0" u="none" strike="noStrike">
              <a:solidFill>
                <a:srgbClr val="000000"/>
              </a:solidFill>
              <a:uFillTx/>
              <a:latin typeface="Arial"/>
            </a:endParaRPr>
          </a:p>
          <a:p>
            <a:pPr marL="457200" indent="-343080">
              <a:lnSpc>
                <a:spcPct val="115000"/>
              </a:lnSpc>
              <a:buClr>
                <a:srgbClr val="4B4B4B"/>
              </a:buClr>
              <a:buFont typeface="Trebuchet MS"/>
              <a:buChar char="●"/>
              <a:tabLst>
                <a:tab pos="0" algn="l"/>
              </a:tabLst>
            </a:pPr>
            <a:r>
              <a:rPr lang="de" sz="1100" b="0" u="none" strike="noStrike">
                <a:solidFill>
                  <a:srgbClr val="4B4B4B"/>
                </a:solidFill>
                <a:uFillTx/>
                <a:latin typeface="Open Sans Light"/>
                <a:ea typeface="Open Sans Light"/>
              </a:rPr>
              <a:t>Change-Prevention instead of Change-Affirmation</a:t>
            </a:r>
            <a:endParaRPr lang="en-US" sz="1100" b="0" u="none" strike="noStrike">
              <a:solidFill>
                <a:srgbClr val="000000"/>
              </a:solidFill>
              <a:uFillTx/>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noRot="1" noChangeAspect="1"/>
          </p:cNvSpPr>
          <p:nvPr>
            <p:ph type="sldImg"/>
          </p:nvPr>
        </p:nvSpPr>
        <p:spPr>
          <a:xfrm>
            <a:off x="381000" y="685800"/>
            <a:ext cx="6096000" cy="3429000"/>
          </a:xfrm>
          <a:prstGeom prst="rect">
            <a:avLst/>
          </a:prstGeom>
          <a:ln w="0">
            <a:noFill/>
          </a:ln>
        </p:spPr>
      </p:sp>
      <p:sp>
        <p:nvSpPr>
          <p:cNvPr id="784"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785" name="PlaceHolder 3"/>
          <p:cNvSpPr>
            <a:spLocks noGrp="1"/>
          </p:cNvSpPr>
          <p:nvPr>
            <p:ph type="sldNum" idx="30"/>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F038D01F-AC57-4FFF-B90B-C81FC176C794}" type="slidenum">
              <a:rPr lang="en-US" sz="1400" b="0" u="none" strike="noStrike">
                <a:solidFill>
                  <a:srgbClr val="000000"/>
                </a:solidFill>
                <a:uFillTx/>
                <a:latin typeface="Arial"/>
                <a:ea typeface="Arial"/>
              </a:rPr>
              <a:t>128</a:t>
            </a:fld>
            <a:endParaRPr lang="en-US" sz="1400" b="0" u="none" strike="noStrike">
              <a:solidFill>
                <a:srgbClr val="000000"/>
              </a:solidFill>
              <a:uFillTx/>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PlaceHolder 1"/>
          <p:cNvSpPr>
            <a:spLocks noGrp="1" noRot="1" noChangeAspect="1"/>
          </p:cNvSpPr>
          <p:nvPr>
            <p:ph type="sldImg"/>
          </p:nvPr>
        </p:nvSpPr>
        <p:spPr>
          <a:xfrm>
            <a:off x="381000" y="685800"/>
            <a:ext cx="6096000" cy="3429000"/>
          </a:xfrm>
          <a:prstGeom prst="rect">
            <a:avLst/>
          </a:prstGeom>
          <a:ln w="0">
            <a:noFill/>
          </a:ln>
        </p:spPr>
      </p:sp>
      <p:sp>
        <p:nvSpPr>
          <p:cNvPr id="787"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788" name="PlaceHolder 3"/>
          <p:cNvSpPr>
            <a:spLocks noGrp="1"/>
          </p:cNvSpPr>
          <p:nvPr>
            <p:ph type="sldNum" idx="31"/>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8D1E7334-9E71-41A5-9546-3AC7ECF97EFE}" type="slidenum">
              <a:rPr lang="en-US" sz="1400" b="0" u="none" strike="noStrike">
                <a:solidFill>
                  <a:srgbClr val="000000"/>
                </a:solidFill>
                <a:uFillTx/>
                <a:latin typeface="Arial"/>
                <a:ea typeface="Arial"/>
              </a:rPr>
              <a:t>129</a:t>
            </a:fld>
            <a:endParaRPr lang="en-US" sz="1400" b="0" u="none" strike="noStrike">
              <a:solidFill>
                <a:srgbClr val="000000"/>
              </a:solidFill>
              <a:uFillTx/>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PlaceHolder 1"/>
          <p:cNvSpPr>
            <a:spLocks noGrp="1" noRot="1" noChangeAspect="1"/>
          </p:cNvSpPr>
          <p:nvPr>
            <p:ph type="sldImg"/>
          </p:nvPr>
        </p:nvSpPr>
        <p:spPr>
          <a:xfrm>
            <a:off x="381000" y="685800"/>
            <a:ext cx="6096000" cy="3429000"/>
          </a:xfrm>
          <a:prstGeom prst="rect">
            <a:avLst/>
          </a:prstGeom>
          <a:ln w="0">
            <a:noFill/>
          </a:ln>
        </p:spPr>
      </p:sp>
      <p:sp>
        <p:nvSpPr>
          <p:cNvPr id="790"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791" name="PlaceHolder 3"/>
          <p:cNvSpPr>
            <a:spLocks noGrp="1"/>
          </p:cNvSpPr>
          <p:nvPr>
            <p:ph type="sldNum" idx="32"/>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37C0F814-C6D8-44A7-97C7-1B7249F01215}" type="slidenum">
              <a:rPr lang="en-US" sz="1400" b="0" u="none" strike="noStrike">
                <a:solidFill>
                  <a:srgbClr val="000000"/>
                </a:solidFill>
                <a:uFillTx/>
                <a:latin typeface="Arial"/>
                <a:ea typeface="Arial"/>
              </a:rPr>
              <a:t>131</a:t>
            </a:fld>
            <a:endParaRPr lang="en-US" sz="1400" b="0" u="none" strike="noStrike">
              <a:solidFill>
                <a:srgbClr val="000000"/>
              </a:solidFill>
              <a:uFillTx/>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PlaceHolder 1"/>
          <p:cNvSpPr>
            <a:spLocks noGrp="1" noRot="1" noChangeAspect="1"/>
          </p:cNvSpPr>
          <p:nvPr>
            <p:ph type="sldImg"/>
          </p:nvPr>
        </p:nvSpPr>
        <p:spPr>
          <a:xfrm>
            <a:off x="381000" y="685800"/>
            <a:ext cx="6096000" cy="3429000"/>
          </a:xfrm>
          <a:prstGeom prst="rect">
            <a:avLst/>
          </a:prstGeom>
          <a:ln w="0">
            <a:noFill/>
          </a:ln>
        </p:spPr>
      </p:sp>
      <p:sp>
        <p:nvSpPr>
          <p:cNvPr id="793"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794" name="PlaceHolder 3"/>
          <p:cNvSpPr>
            <a:spLocks noGrp="1"/>
          </p:cNvSpPr>
          <p:nvPr>
            <p:ph type="sldNum" idx="33"/>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DD1E6DFF-AF85-413C-B9A9-6AB5FDD2354A}" type="slidenum">
              <a:rPr lang="en-US" sz="1400" b="0" u="none" strike="noStrike">
                <a:solidFill>
                  <a:srgbClr val="000000"/>
                </a:solidFill>
                <a:uFillTx/>
                <a:latin typeface="Arial"/>
                <a:ea typeface="Arial"/>
              </a:rPr>
              <a:t>133</a:t>
            </a:fld>
            <a:endParaRPr lang="en-US" sz="1400" b="0" u="none" strike="noStrike">
              <a:solidFill>
                <a:srgbClr val="000000"/>
              </a:solidFill>
              <a:uFillTx/>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noRot="1" noChangeAspect="1"/>
          </p:cNvSpPr>
          <p:nvPr>
            <p:ph type="sldImg"/>
          </p:nvPr>
        </p:nvSpPr>
        <p:spPr>
          <a:xfrm>
            <a:off x="381000" y="685800"/>
            <a:ext cx="6096000" cy="3429000"/>
          </a:xfrm>
          <a:prstGeom prst="rect">
            <a:avLst/>
          </a:prstGeom>
          <a:ln w="0">
            <a:noFill/>
          </a:ln>
        </p:spPr>
      </p:sp>
      <p:sp>
        <p:nvSpPr>
          <p:cNvPr id="817"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nSpc>
                <a:spcPct val="100000"/>
              </a:lnSpc>
              <a:buClr>
                <a:srgbClr val="000000"/>
              </a:buClr>
              <a:buFont typeface="Arial"/>
              <a:buChar char="●"/>
            </a:pPr>
            <a:r>
              <a:rPr lang="en-US" sz="1200" b="0" u="none" strike="noStrike">
                <a:solidFill>
                  <a:schemeClr val="dk1"/>
                </a:solidFill>
                <a:uFillTx/>
                <a:latin typeface="+mn-lt"/>
                <a:ea typeface="+mn-ea"/>
              </a:rPr>
              <a:t>Default: Catch-all namespace for all objects not belonging to kube public or kube system namespace. The default namespace is used to hold the default set of Pods, Services, and Deployments used by the cluster.</a:t>
            </a:r>
            <a:endParaRPr lang="en-US" sz="1200" b="0" u="none" strike="noStrike">
              <a:solidFill>
                <a:srgbClr val="000000"/>
              </a:solidFill>
              <a:uFillTx/>
              <a:latin typeface="Arial"/>
            </a:endParaRPr>
          </a:p>
          <a:p>
            <a:pPr marL="457200" indent="-298440">
              <a:lnSpc>
                <a:spcPct val="100000"/>
              </a:lnSpc>
              <a:buClr>
                <a:srgbClr val="000000"/>
              </a:buClr>
              <a:buFont typeface="Arial"/>
              <a:buChar char="●"/>
            </a:pPr>
            <a:r>
              <a:rPr lang="en-US" sz="1200" b="0" u="none" strike="noStrike">
                <a:solidFill>
                  <a:schemeClr val="dk1"/>
                </a:solidFill>
                <a:uFillTx/>
                <a:latin typeface="+mn-lt"/>
                <a:ea typeface="+mn-ea"/>
              </a:rPr>
              <a:t>Kube-public: Namespace for resources which are publicly available/readable by all</a:t>
            </a:r>
            <a:endParaRPr lang="en-US" sz="1200" b="0" u="none" strike="noStrike">
              <a:solidFill>
                <a:srgbClr val="000000"/>
              </a:solidFill>
              <a:uFillTx/>
              <a:latin typeface="Arial"/>
            </a:endParaRPr>
          </a:p>
          <a:p>
            <a:pPr marL="457200" indent="-298440">
              <a:lnSpc>
                <a:spcPct val="100000"/>
              </a:lnSpc>
              <a:buClr>
                <a:srgbClr val="000000"/>
              </a:buClr>
              <a:buFont typeface="Arial"/>
              <a:buChar char="●"/>
            </a:pPr>
            <a:r>
              <a:rPr lang="en-US" sz="1200" b="0" u="none" strike="noStrike">
                <a:solidFill>
                  <a:schemeClr val="dk1"/>
                </a:solidFill>
                <a:uFillTx/>
                <a:latin typeface="+mn-lt"/>
                <a:ea typeface="+mn-ea"/>
              </a:rPr>
              <a:t>Kube-system: Namespace for objects/resources created by Kubernetes system</a:t>
            </a:r>
            <a:endParaRPr lang="en-US" sz="1200" b="0" u="none" strike="noStrike">
              <a:solidFill>
                <a:srgbClr val="000000"/>
              </a:solidFill>
              <a:uFillTx/>
              <a:latin typeface="Arial"/>
            </a:endParaRPr>
          </a:p>
          <a:p>
            <a:pPr indent="0">
              <a:lnSpc>
                <a:spcPct val="100000"/>
              </a:lnSpc>
              <a:buNone/>
            </a:pPr>
            <a:endParaRPr lang="en-US" sz="1100" b="0" u="none" strike="noStrike">
              <a:solidFill>
                <a:srgbClr val="000000"/>
              </a:solidFill>
              <a:uFillTx/>
              <a:latin typeface="Arial"/>
            </a:endParaRPr>
          </a:p>
        </p:txBody>
      </p:sp>
      <p:sp>
        <p:nvSpPr>
          <p:cNvPr id="818" name="PlaceHolder 3"/>
          <p:cNvSpPr>
            <a:spLocks noGrp="1"/>
          </p:cNvSpPr>
          <p:nvPr>
            <p:ph type="sldNum" idx="41"/>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FF881E89-CDC9-4DA7-94FD-980F049EC460}" type="slidenum">
              <a:rPr lang="en-US" sz="1400" b="0" u="none" strike="noStrike">
                <a:solidFill>
                  <a:srgbClr val="000000"/>
                </a:solidFill>
                <a:uFillTx/>
                <a:latin typeface="Arial"/>
                <a:ea typeface="Arial"/>
              </a:rPr>
              <a:t>136</a:t>
            </a:fld>
            <a:endParaRPr lang="en-US" sz="1400" b="0" u="none" strike="noStrike">
              <a:solidFill>
                <a:srgbClr val="000000"/>
              </a:solidFill>
              <a:uFillTx/>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9E55C-88E9-2FA6-D84A-99B88FE1BE96}"/>
            </a:ext>
          </a:extLst>
        </p:cNvPr>
        <p:cNvGrpSpPr/>
        <p:nvPr/>
      </p:nvGrpSpPr>
      <p:grpSpPr>
        <a:xfrm>
          <a:off x="0" y="0"/>
          <a:ext cx="0" cy="0"/>
          <a:chOff x="0" y="0"/>
          <a:chExt cx="0" cy="0"/>
        </a:xfrm>
      </p:grpSpPr>
      <p:sp>
        <p:nvSpPr>
          <p:cNvPr id="825" name="PlaceHolder 1">
            <a:extLst>
              <a:ext uri="{FF2B5EF4-FFF2-40B4-BE49-F238E27FC236}">
                <a16:creationId xmlns:a16="http://schemas.microsoft.com/office/drawing/2014/main" id="{41F37880-ED9B-64E7-A2C0-284D3ED36AF4}"/>
              </a:ext>
            </a:extLst>
          </p:cNvPr>
          <p:cNvSpPr>
            <a:spLocks noGrp="1" noRot="1" noChangeAspect="1"/>
          </p:cNvSpPr>
          <p:nvPr>
            <p:ph type="sldImg"/>
          </p:nvPr>
        </p:nvSpPr>
        <p:spPr>
          <a:xfrm>
            <a:off x="381000" y="685800"/>
            <a:ext cx="6096000" cy="3429000"/>
          </a:xfrm>
          <a:prstGeom prst="rect">
            <a:avLst/>
          </a:prstGeom>
          <a:ln w="0">
            <a:noFill/>
          </a:ln>
        </p:spPr>
      </p:sp>
      <p:sp>
        <p:nvSpPr>
          <p:cNvPr id="826" name="PlaceHolder 2">
            <a:extLst>
              <a:ext uri="{FF2B5EF4-FFF2-40B4-BE49-F238E27FC236}">
                <a16:creationId xmlns:a16="http://schemas.microsoft.com/office/drawing/2014/main" id="{E942AB1C-A464-40E9-BE3D-5266EFF1DC96}"/>
              </a:ext>
            </a:extLst>
          </p:cNvPr>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827" name="PlaceHolder 3">
            <a:extLst>
              <a:ext uri="{FF2B5EF4-FFF2-40B4-BE49-F238E27FC236}">
                <a16:creationId xmlns:a16="http://schemas.microsoft.com/office/drawing/2014/main" id="{58E0665B-FB7D-DC56-1C59-D68B85BA02B0}"/>
              </a:ext>
            </a:extLst>
          </p:cNvPr>
          <p:cNvSpPr>
            <a:spLocks noGrp="1"/>
          </p:cNvSpPr>
          <p:nvPr>
            <p:ph type="sldNum" idx="44"/>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0196ED55-97FE-4747-80E2-3B4D20A6DEED}" type="slidenum">
              <a:rPr lang="en-US" sz="1400" b="0" u="none" strike="noStrike">
                <a:solidFill>
                  <a:srgbClr val="000000"/>
                </a:solidFill>
                <a:uFillTx/>
                <a:latin typeface="Arial"/>
                <a:ea typeface="Arial"/>
              </a:rPr>
              <a:t>137</a:t>
            </a:fld>
            <a:endParaRPr lang="en-US" sz="1400" b="0" u="none" strike="noStrike">
              <a:solidFill>
                <a:srgbClr val="000000"/>
              </a:solidFill>
              <a:uFillTx/>
              <a:latin typeface="Times New Roman"/>
            </a:endParaRPr>
          </a:p>
        </p:txBody>
      </p:sp>
    </p:spTree>
    <p:extLst>
      <p:ext uri="{BB962C8B-B14F-4D97-AF65-F5344CB8AC3E}">
        <p14:creationId xmlns:p14="http://schemas.microsoft.com/office/powerpoint/2010/main" val="4157614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PlaceHolder 1"/>
          <p:cNvSpPr>
            <a:spLocks noGrp="1" noRot="1" noChangeAspect="1"/>
          </p:cNvSpPr>
          <p:nvPr>
            <p:ph type="sldImg"/>
          </p:nvPr>
        </p:nvSpPr>
        <p:spPr>
          <a:xfrm>
            <a:off x="381000" y="685800"/>
            <a:ext cx="6096000" cy="3429000"/>
          </a:xfrm>
          <a:prstGeom prst="rect">
            <a:avLst/>
          </a:prstGeom>
          <a:ln w="0">
            <a:noFill/>
          </a:ln>
        </p:spPr>
      </p:sp>
      <p:sp>
        <p:nvSpPr>
          <p:cNvPr id="823"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824" name="PlaceHolder 3"/>
          <p:cNvSpPr>
            <a:spLocks noGrp="1"/>
          </p:cNvSpPr>
          <p:nvPr>
            <p:ph type="sldNum" idx="43"/>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43AB92A5-497C-45E2-8005-CDEAF99FF487}" type="slidenum">
              <a:rPr lang="en-US" sz="1400" b="0" u="none" strike="noStrike">
                <a:solidFill>
                  <a:srgbClr val="000000"/>
                </a:solidFill>
                <a:uFillTx/>
                <a:latin typeface="Arial"/>
                <a:ea typeface="Arial"/>
              </a:rPr>
              <a:t>138</a:t>
            </a:fld>
            <a:endParaRPr lang="en-US" sz="1400" b="0" u="none" strike="noStrike">
              <a:solidFill>
                <a:srgbClr val="000000"/>
              </a:solidFill>
              <a:uFillTx/>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PlaceHolder 1"/>
          <p:cNvSpPr>
            <a:spLocks noGrp="1" noRot="1" noChangeAspect="1"/>
          </p:cNvSpPr>
          <p:nvPr>
            <p:ph type="sldImg"/>
          </p:nvPr>
        </p:nvSpPr>
        <p:spPr>
          <a:xfrm>
            <a:off x="381000" y="685800"/>
            <a:ext cx="6096000" cy="3429000"/>
          </a:xfrm>
          <a:prstGeom prst="rect">
            <a:avLst/>
          </a:prstGeom>
          <a:ln w="0">
            <a:noFill/>
          </a:ln>
        </p:spPr>
      </p:sp>
      <p:sp>
        <p:nvSpPr>
          <p:cNvPr id="826"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827" name="PlaceHolder 3"/>
          <p:cNvSpPr>
            <a:spLocks noGrp="1"/>
          </p:cNvSpPr>
          <p:nvPr>
            <p:ph type="sldNum" idx="44"/>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0196ED55-97FE-4747-80E2-3B4D20A6DEED}" type="slidenum">
              <a:rPr lang="en-US" sz="1400" b="0" u="none" strike="noStrike">
                <a:solidFill>
                  <a:srgbClr val="000000"/>
                </a:solidFill>
                <a:uFillTx/>
                <a:latin typeface="Arial"/>
                <a:ea typeface="Arial"/>
              </a:rPr>
              <a:t>139</a:t>
            </a:fld>
            <a:endParaRPr lang="en-US" sz="1400" b="0" u="none" strike="noStrike">
              <a:solidFill>
                <a:srgbClr val="000000"/>
              </a:solidFill>
              <a:uFillTx/>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PlaceHolder 1"/>
          <p:cNvSpPr>
            <a:spLocks noGrp="1" noRot="1" noChangeAspect="1"/>
          </p:cNvSpPr>
          <p:nvPr>
            <p:ph type="sldImg"/>
          </p:nvPr>
        </p:nvSpPr>
        <p:spPr>
          <a:xfrm>
            <a:off x="381000" y="685800"/>
            <a:ext cx="6096000" cy="3429000"/>
          </a:xfrm>
          <a:prstGeom prst="rect">
            <a:avLst/>
          </a:prstGeom>
          <a:ln w="0">
            <a:noFill/>
          </a:ln>
        </p:spPr>
      </p:sp>
      <p:sp>
        <p:nvSpPr>
          <p:cNvPr id="829"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830" name="PlaceHolder 3"/>
          <p:cNvSpPr>
            <a:spLocks noGrp="1"/>
          </p:cNvSpPr>
          <p:nvPr>
            <p:ph type="sldNum" idx="45"/>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37C08A2F-B8C5-44D8-8344-08019B8F261F}" type="slidenum">
              <a:rPr lang="en-US" sz="1400" b="0" u="none" strike="noStrike">
                <a:solidFill>
                  <a:srgbClr val="000000"/>
                </a:solidFill>
                <a:uFillTx/>
                <a:latin typeface="Arial"/>
                <a:ea typeface="Arial"/>
              </a:rPr>
              <a:t>141</a:t>
            </a:fld>
            <a:endParaRPr lang="en-US" sz="1400" b="0" u="none" strike="noStrike">
              <a:solidFill>
                <a:srgbClr val="000000"/>
              </a:solidFill>
              <a:uFillTx/>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381000" y="685800"/>
            <a:ext cx="6096000" cy="3429000"/>
          </a:xfrm>
          <a:prstGeom prst="rect">
            <a:avLst/>
          </a:prstGeom>
          <a:ln w="0">
            <a:noFill/>
          </a:ln>
        </p:spPr>
      </p:sp>
      <p:sp>
        <p:nvSpPr>
          <p:cNvPr id="832"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833" name="PlaceHolder 3"/>
          <p:cNvSpPr>
            <a:spLocks noGrp="1"/>
          </p:cNvSpPr>
          <p:nvPr>
            <p:ph type="sldNum" idx="46"/>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BAB0A7BC-D619-48FD-B573-DBF81441E141}" type="slidenum">
              <a:rPr lang="en-US" sz="1400" b="0" u="none" strike="noStrike">
                <a:solidFill>
                  <a:srgbClr val="000000"/>
                </a:solidFill>
                <a:uFillTx/>
                <a:latin typeface="Arial"/>
                <a:ea typeface="Arial"/>
              </a:rPr>
              <a:t>143</a:t>
            </a:fld>
            <a:endParaRPr lang="en-US" sz="1400" b="0" u="none" strike="noStrike">
              <a:solidFill>
                <a:srgbClr val="000000"/>
              </a:solidFill>
              <a:uFillTx/>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noRot="1" noChangeAspect="1"/>
          </p:cNvSpPr>
          <p:nvPr>
            <p:ph type="sldImg"/>
          </p:nvPr>
        </p:nvSpPr>
        <p:spPr>
          <a:xfrm>
            <a:off x="380880" y="685800"/>
            <a:ext cx="6094800" cy="3427920"/>
          </a:xfrm>
          <a:prstGeom prst="rect">
            <a:avLst/>
          </a:prstGeom>
          <a:ln w="0">
            <a:noFill/>
          </a:ln>
        </p:spPr>
      </p:sp>
      <p:sp>
        <p:nvSpPr>
          <p:cNvPr id="364" name="PlaceHolder 2"/>
          <p:cNvSpPr>
            <a:spLocks noGrp="1"/>
          </p:cNvSpPr>
          <p:nvPr>
            <p:ph type="body"/>
          </p:nvPr>
        </p:nvSpPr>
        <p:spPr>
          <a:xfrm>
            <a:off x="685800" y="4343400"/>
            <a:ext cx="5485320" cy="4113720"/>
          </a:xfrm>
          <a:prstGeom prst="rect">
            <a:avLst/>
          </a:prstGeom>
          <a:noFill/>
          <a:ln w="0">
            <a:noFill/>
          </a:ln>
        </p:spPr>
        <p:txBody>
          <a:bodyPr lIns="91440" tIns="91440" rIns="91440" bIns="91440" anchor="t">
            <a:noAutofit/>
          </a:bodyPr>
          <a:lstStyle/>
          <a:p>
            <a:pPr marL="216000" indent="0">
              <a:lnSpc>
                <a:spcPct val="115000"/>
              </a:lnSpc>
              <a:buNone/>
              <a:tabLst>
                <a:tab pos="0" algn="l"/>
              </a:tabLst>
            </a:pPr>
            <a:r>
              <a:rPr lang="de" sz="1100" b="0" u="none" strike="noStrike">
                <a:solidFill>
                  <a:srgbClr val="00519E"/>
                </a:solidFill>
                <a:uFillTx/>
                <a:latin typeface="Open Sans Light"/>
                <a:ea typeface="Open Sans Light"/>
              </a:rPr>
              <a:t>Verticals</a:t>
            </a:r>
            <a:endParaRPr lang="en-US" sz="1100" b="0" u="none" strike="noStrike">
              <a:solidFill>
                <a:srgbClr val="000000"/>
              </a:solidFill>
              <a:uFillTx/>
              <a:latin typeface="Arial"/>
            </a:endParaRPr>
          </a:p>
          <a:p>
            <a:pPr marL="457200" indent="-298440">
              <a:lnSpc>
                <a:spcPct val="115000"/>
              </a:lnSpc>
              <a:spcBef>
                <a:spcPts val="400"/>
              </a:spcBef>
              <a:buClr>
                <a:srgbClr val="000000"/>
              </a:buClr>
              <a:buFont typeface="Arial"/>
              <a:buChar char="●"/>
              <a:tabLst>
                <a:tab pos="0" algn="l"/>
              </a:tabLst>
            </a:pPr>
            <a:r>
              <a:rPr lang="de" sz="1100" b="0" u="none" strike="noStrike">
                <a:solidFill>
                  <a:schemeClr val="dk1"/>
                </a:solidFill>
                <a:uFillTx/>
                <a:latin typeface="Open Sans Light"/>
                <a:ea typeface="Open Sans Light"/>
              </a:rPr>
              <a:t>Separation of systems</a:t>
            </a:r>
            <a:endParaRPr lang="en-US" sz="1100" b="0" u="none" strike="noStrike">
              <a:solidFill>
                <a:srgbClr val="000000"/>
              </a:solidFill>
              <a:uFillTx/>
              <a:latin typeface="Arial"/>
            </a:endParaRPr>
          </a:p>
          <a:p>
            <a:pPr marL="457200" indent="-298440">
              <a:lnSpc>
                <a:spcPct val="115000"/>
              </a:lnSpc>
              <a:buClr>
                <a:srgbClr val="000000"/>
              </a:buClr>
              <a:buFont typeface="Arial"/>
              <a:buChar char="●"/>
              <a:tabLst>
                <a:tab pos="0" algn="l"/>
              </a:tabLst>
            </a:pPr>
            <a:r>
              <a:rPr lang="de" sz="1100" b="0" u="none" strike="noStrike">
                <a:solidFill>
                  <a:srgbClr val="4B4B4B"/>
                </a:solidFill>
                <a:uFillTx/>
                <a:latin typeface="Open Sans Light"/>
                <a:ea typeface="Open Sans Light"/>
              </a:rPr>
              <a:t>Separated parts to be developed independently</a:t>
            </a:r>
            <a:endParaRPr lang="en-US" sz="1100" b="0" u="none" strike="noStrike">
              <a:solidFill>
                <a:srgbClr val="000000"/>
              </a:solidFill>
              <a:uFillTx/>
              <a:latin typeface="Arial"/>
            </a:endParaRPr>
          </a:p>
          <a:p>
            <a:pPr marL="457200" indent="-298440">
              <a:lnSpc>
                <a:spcPct val="115000"/>
              </a:lnSpc>
              <a:buClr>
                <a:srgbClr val="000000"/>
              </a:buClr>
              <a:buFont typeface="Arial"/>
              <a:buChar char="●"/>
              <a:tabLst>
                <a:tab pos="0" algn="l"/>
              </a:tabLst>
            </a:pPr>
            <a:r>
              <a:rPr lang="de" sz="1100" b="0" u="none" strike="noStrike">
                <a:solidFill>
                  <a:srgbClr val="4B4B4B"/>
                </a:solidFill>
                <a:uFillTx/>
                <a:latin typeface="Open Sans Light"/>
                <a:ea typeface="Open Sans Light"/>
              </a:rPr>
              <a:t>Modularity allows for simplified Development, Deployment and Operations</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Still huge blocks</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Still huge risks w.r.t. scalability and maintenance</a:t>
            </a:r>
            <a:endParaRPr lang="en-US" sz="1100" b="0" u="none" strike="noStrike">
              <a:solidFill>
                <a:srgbClr val="000000"/>
              </a:solidFill>
              <a:uFillTx/>
              <a:latin typeface="Arial"/>
            </a:endParaRPr>
          </a:p>
          <a:p>
            <a:pPr indent="0">
              <a:lnSpc>
                <a:spcPct val="100000"/>
              </a:lnSpc>
              <a:spcBef>
                <a:spcPts val="400"/>
              </a:spcBef>
              <a:buNone/>
              <a:tabLst>
                <a:tab pos="0" algn="l"/>
              </a:tabLst>
            </a:pPr>
            <a:endParaRPr lang="en-US" sz="1800" b="0" u="none" strike="noStrike">
              <a:solidFill>
                <a:srgbClr val="000000"/>
              </a:solidFill>
              <a:uFillTx/>
              <a:latin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PlaceHolder 1"/>
          <p:cNvSpPr>
            <a:spLocks noGrp="1" noRot="1" noChangeAspect="1"/>
          </p:cNvSpPr>
          <p:nvPr>
            <p:ph type="sldImg"/>
          </p:nvPr>
        </p:nvSpPr>
        <p:spPr>
          <a:xfrm>
            <a:off x="381000" y="685800"/>
            <a:ext cx="6096000" cy="3429000"/>
          </a:xfrm>
          <a:prstGeom prst="rect">
            <a:avLst/>
          </a:prstGeom>
          <a:ln w="0">
            <a:noFill/>
          </a:ln>
        </p:spPr>
      </p:sp>
      <p:sp>
        <p:nvSpPr>
          <p:cNvPr id="835"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836" name="PlaceHolder 3"/>
          <p:cNvSpPr>
            <a:spLocks noGrp="1"/>
          </p:cNvSpPr>
          <p:nvPr>
            <p:ph type="sldNum" idx="47"/>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84213D2B-523D-42BB-A547-CFC577DD76B1}" type="slidenum">
              <a:rPr lang="en-US" sz="1400" b="0" u="none" strike="noStrike">
                <a:solidFill>
                  <a:srgbClr val="000000"/>
                </a:solidFill>
                <a:uFillTx/>
                <a:latin typeface="Arial"/>
                <a:ea typeface="Arial"/>
              </a:rPr>
              <a:t>144</a:t>
            </a:fld>
            <a:endParaRPr lang="en-US" sz="1400" b="0" u="none" strike="noStrike">
              <a:solidFill>
                <a:srgbClr val="000000"/>
              </a:solidFill>
              <a:uFillTx/>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381000" y="685800"/>
            <a:ext cx="6096000" cy="3429000"/>
          </a:xfrm>
          <a:prstGeom prst="rect">
            <a:avLst/>
          </a:prstGeom>
          <a:ln w="0">
            <a:noFill/>
          </a:ln>
        </p:spPr>
      </p:sp>
      <p:sp>
        <p:nvSpPr>
          <p:cNvPr id="838"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839" name="PlaceHolder 3"/>
          <p:cNvSpPr>
            <a:spLocks noGrp="1"/>
          </p:cNvSpPr>
          <p:nvPr>
            <p:ph type="sldNum" idx="48"/>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78DD4D3C-64F1-4A34-BC36-2926C6A32F53}" type="slidenum">
              <a:rPr lang="en-US" sz="1400" b="0" u="none" strike="noStrike">
                <a:solidFill>
                  <a:srgbClr val="000000"/>
                </a:solidFill>
                <a:uFillTx/>
                <a:latin typeface="Arial"/>
                <a:ea typeface="Arial"/>
              </a:rPr>
              <a:t>145</a:t>
            </a:fld>
            <a:endParaRPr lang="en-US" sz="1400" b="0" u="none" strike="noStrike">
              <a:solidFill>
                <a:srgbClr val="000000"/>
              </a:solidFill>
              <a:uFillTx/>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PlaceHolder 1"/>
          <p:cNvSpPr>
            <a:spLocks noGrp="1" noRot="1" noChangeAspect="1"/>
          </p:cNvSpPr>
          <p:nvPr>
            <p:ph type="sldImg"/>
          </p:nvPr>
        </p:nvSpPr>
        <p:spPr>
          <a:xfrm>
            <a:off x="381000" y="685800"/>
            <a:ext cx="6096000" cy="3429000"/>
          </a:xfrm>
          <a:prstGeom prst="rect">
            <a:avLst/>
          </a:prstGeom>
          <a:ln w="0">
            <a:noFill/>
          </a:ln>
        </p:spPr>
      </p:sp>
      <p:sp>
        <p:nvSpPr>
          <p:cNvPr id="841"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216000" indent="-216000">
              <a:buNone/>
            </a:pPr>
            <a:endParaRPr lang="en-US" sz="1100" b="0" u="none" strike="noStrike">
              <a:solidFill>
                <a:srgbClr val="000000"/>
              </a:solidFill>
              <a:uFillTx/>
              <a:latin typeface="Arial"/>
              <a:ea typeface="Arial"/>
            </a:endParaRPr>
          </a:p>
        </p:txBody>
      </p:sp>
      <p:sp>
        <p:nvSpPr>
          <p:cNvPr id="842" name="PlaceHolder 3"/>
          <p:cNvSpPr>
            <a:spLocks noGrp="1"/>
          </p:cNvSpPr>
          <p:nvPr>
            <p:ph type="sldNum" idx="49"/>
          </p:nvPr>
        </p:nvSpPr>
        <p:spPr>
          <a:xfrm>
            <a:off x="0" y="0"/>
            <a:ext cx="0" cy="0"/>
          </a:xfrm>
          <a:prstGeom prst="rect">
            <a:avLst/>
          </a:prstGeom>
          <a:noFill/>
          <a:ln w="0">
            <a:noFill/>
          </a:ln>
        </p:spPr>
        <p:txBody>
          <a:bodyPr lIns="90000" tIns="-45000" rIns="90000" bIns="-45000" anchor="t">
            <a:noAutofit/>
          </a:bodyPr>
          <a:lstStyle>
            <a:lvl1pPr indent="0">
              <a:lnSpc>
                <a:spcPct val="100000"/>
              </a:lnSpc>
              <a:buNone/>
              <a:defRPr lang="en-US" sz="1400" b="0" u="none" strike="noStrike">
                <a:solidFill>
                  <a:srgbClr val="000000"/>
                </a:solidFill>
                <a:uFillTx/>
                <a:latin typeface="Arial"/>
                <a:ea typeface="Arial"/>
              </a:defRPr>
            </a:lvl1pPr>
          </a:lstStyle>
          <a:p>
            <a:pPr indent="0">
              <a:lnSpc>
                <a:spcPct val="100000"/>
              </a:lnSpc>
              <a:buNone/>
            </a:pPr>
            <a:fld id="{CAB7ECCF-9266-484F-9063-90587023A60B}" type="slidenum">
              <a:rPr lang="en-US" sz="1400" b="0" u="none" strike="noStrike">
                <a:solidFill>
                  <a:srgbClr val="000000"/>
                </a:solidFill>
                <a:uFillTx/>
                <a:latin typeface="Arial"/>
                <a:ea typeface="Arial"/>
              </a:rPr>
              <a:t>146</a:t>
            </a:fld>
            <a:endParaRPr lang="en-US" sz="1400" b="0" u="none" strike="noStrike">
              <a:solidFill>
                <a:srgbClr val="000000"/>
              </a:solidFill>
              <a:uFillTx/>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noRot="1" noChangeAspect="1"/>
          </p:cNvSpPr>
          <p:nvPr>
            <p:ph type="sldImg"/>
          </p:nvPr>
        </p:nvSpPr>
        <p:spPr>
          <a:xfrm>
            <a:off x="380880" y="685800"/>
            <a:ext cx="6094800" cy="3427920"/>
          </a:xfrm>
          <a:prstGeom prst="rect">
            <a:avLst/>
          </a:prstGeom>
          <a:ln w="0">
            <a:noFill/>
          </a:ln>
        </p:spPr>
      </p:sp>
      <p:sp>
        <p:nvSpPr>
          <p:cNvPr id="366" name="PlaceHolder 2"/>
          <p:cNvSpPr>
            <a:spLocks noGrp="1"/>
          </p:cNvSpPr>
          <p:nvPr>
            <p:ph type="body"/>
          </p:nvPr>
        </p:nvSpPr>
        <p:spPr>
          <a:xfrm>
            <a:off x="685800" y="4343400"/>
            <a:ext cx="5485320" cy="4113720"/>
          </a:xfrm>
          <a:prstGeom prst="rect">
            <a:avLst/>
          </a:prstGeom>
          <a:noFill/>
          <a:ln w="0">
            <a:noFill/>
          </a:ln>
        </p:spPr>
        <p:txBody>
          <a:bodyPr lIns="91440" tIns="91440" rIns="91440" bIns="91440" anchor="t">
            <a:noAutofit/>
          </a:bodyPr>
          <a:lstStyle/>
          <a:p>
            <a:pPr marL="216000" indent="0">
              <a:lnSpc>
                <a:spcPct val="100000"/>
              </a:lnSpc>
              <a:buNone/>
              <a:tabLst>
                <a:tab pos="0" algn="l"/>
              </a:tabLst>
            </a:pPr>
            <a:r>
              <a:rPr lang="de" sz="1800" b="0" u="none" strike="noStrike">
                <a:solidFill>
                  <a:schemeClr val="dk2"/>
                </a:solidFill>
                <a:uFillTx/>
                <a:latin typeface="Open Sans Light"/>
                <a:ea typeface="Open Sans Light"/>
              </a:rPr>
              <a:t>Microservices:</a:t>
            </a:r>
            <a:endParaRPr lang="en-US" sz="18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Small services instead of monolithic approache</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Single Purpose Principle</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Defined Interface</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Loosely coupled</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Communication via HTTP / HTTPS or Queues</a:t>
            </a:r>
            <a:endParaRPr lang="en-US" sz="1100" b="0" u="none" strike="noStrike">
              <a:solidFill>
                <a:srgbClr val="000000"/>
              </a:solidFill>
              <a:uFillTx/>
              <a:latin typeface="Arial"/>
            </a:endParaRPr>
          </a:p>
          <a:p>
            <a:pPr indent="0">
              <a:lnSpc>
                <a:spcPct val="115000"/>
              </a:lnSpc>
              <a:spcBef>
                <a:spcPts val="400"/>
              </a:spcBef>
              <a:buNone/>
              <a:tabLst>
                <a:tab pos="0" algn="l"/>
              </a:tabLst>
            </a:pPr>
            <a:endParaRPr lang="en-US" sz="1100" b="0" u="none" strike="noStrike">
              <a:solidFill>
                <a:srgbClr val="000000"/>
              </a:solidFill>
              <a:uFillTx/>
              <a:latin typeface="Arial"/>
            </a:endParaRPr>
          </a:p>
          <a:p>
            <a:pPr indent="0">
              <a:lnSpc>
                <a:spcPct val="115000"/>
              </a:lnSpc>
              <a:spcBef>
                <a:spcPts val="400"/>
              </a:spcBef>
              <a:buNone/>
              <a:tabLst>
                <a:tab pos="0" algn="l"/>
              </a:tabLst>
            </a:pPr>
            <a:r>
              <a:rPr lang="de" sz="1100" b="0" u="none" strike="noStrike">
                <a:solidFill>
                  <a:srgbClr val="00519E"/>
                </a:solidFill>
                <a:uFillTx/>
                <a:latin typeface="Open Sans Light"/>
                <a:ea typeface="Open Sans Light"/>
              </a:rPr>
              <a:t>Advantages</a:t>
            </a:r>
            <a:endParaRPr lang="en-US" sz="1100" b="0" u="none" strike="noStrike">
              <a:solidFill>
                <a:srgbClr val="000000"/>
              </a:solidFill>
              <a:uFillTx/>
              <a:latin typeface="Arial"/>
            </a:endParaRPr>
          </a:p>
          <a:p>
            <a:pPr marL="457200" indent="-298440">
              <a:lnSpc>
                <a:spcPct val="115000"/>
              </a:lnSpc>
              <a:spcBef>
                <a:spcPts val="400"/>
              </a:spcBef>
              <a:buClr>
                <a:srgbClr val="4B4B4B"/>
              </a:buClr>
              <a:buFont typeface="Arial"/>
              <a:buChar char="●"/>
              <a:tabLst>
                <a:tab pos="0" algn="l"/>
              </a:tabLst>
            </a:pPr>
            <a:r>
              <a:rPr lang="de" sz="1100" b="0" u="none" strike="noStrike">
                <a:solidFill>
                  <a:srgbClr val="4B4B4B"/>
                </a:solidFill>
                <a:uFillTx/>
                <a:latin typeface="Open Sans Light"/>
                <a:ea typeface="Open Sans Light"/>
              </a:rPr>
              <a:t>Only one functional task per service</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Provisioning on-demand</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Scalability on-demand</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Fault-Tolerance and Fail-Over-Mechanisms</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Simplified Deployment</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Testable</a:t>
            </a:r>
            <a:endParaRPr lang="en-US" sz="1100" b="0" u="none" strike="noStrike">
              <a:solidFill>
                <a:srgbClr val="000000"/>
              </a:solidFill>
              <a:uFillTx/>
              <a:latin typeface="Arial"/>
            </a:endParaRPr>
          </a:p>
          <a:p>
            <a:pPr marL="457200" indent="-298440">
              <a:lnSpc>
                <a:spcPct val="115000"/>
              </a:lnSpc>
              <a:buClr>
                <a:srgbClr val="4B4B4B"/>
              </a:buClr>
              <a:buFont typeface="Arial"/>
              <a:buChar char="●"/>
              <a:tabLst>
                <a:tab pos="0" algn="l"/>
              </a:tabLst>
            </a:pPr>
            <a:r>
              <a:rPr lang="de" sz="1100" b="0" u="none" strike="noStrike">
                <a:solidFill>
                  <a:srgbClr val="4B4B4B"/>
                </a:solidFill>
                <a:uFillTx/>
                <a:latin typeface="Open Sans Light"/>
                <a:ea typeface="Open Sans Light"/>
              </a:rPr>
              <a:t>Exchangeability</a:t>
            </a:r>
            <a:endParaRPr lang="en-US" sz="1100" b="0" u="none" strike="noStrike">
              <a:solidFill>
                <a:srgbClr val="000000"/>
              </a:solidFill>
              <a:uFillTx/>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PlaceHolder 1"/>
          <p:cNvSpPr>
            <a:spLocks noGrp="1" noRot="1" noChangeAspect="1"/>
          </p:cNvSpPr>
          <p:nvPr>
            <p:ph type="sldImg"/>
          </p:nvPr>
        </p:nvSpPr>
        <p:spPr>
          <a:xfrm>
            <a:off x="380880" y="685800"/>
            <a:ext cx="6094800" cy="3427920"/>
          </a:xfrm>
          <a:prstGeom prst="rect">
            <a:avLst/>
          </a:prstGeom>
          <a:ln w="0">
            <a:noFill/>
          </a:ln>
        </p:spPr>
      </p:sp>
      <p:sp>
        <p:nvSpPr>
          <p:cNvPr id="368" name="PlaceHolder 2"/>
          <p:cNvSpPr>
            <a:spLocks noGrp="1"/>
          </p:cNvSpPr>
          <p:nvPr>
            <p:ph type="body"/>
          </p:nvPr>
        </p:nvSpPr>
        <p:spPr>
          <a:xfrm>
            <a:off x="685800" y="4343400"/>
            <a:ext cx="5485320" cy="4113720"/>
          </a:xfrm>
          <a:prstGeom prst="rect">
            <a:avLst/>
          </a:prstGeom>
          <a:noFill/>
          <a:ln w="0">
            <a:noFill/>
          </a:ln>
        </p:spPr>
        <p:txBody>
          <a:bodyPr lIns="91440" tIns="91440" rIns="91440" bIns="91440" anchor="t">
            <a:noAutofit/>
          </a:bodyPr>
          <a:lstStyle/>
          <a:p>
            <a:pPr marL="216000" indent="0">
              <a:lnSpc>
                <a:spcPct val="100000"/>
              </a:lnSpc>
              <a:buNone/>
              <a:tabLst>
                <a:tab pos="0" algn="l"/>
              </a:tabLst>
            </a:pPr>
            <a:r>
              <a:rPr lang="de" sz="800" b="0" u="none" strike="noStrike">
                <a:solidFill>
                  <a:schemeClr val="dk1"/>
                </a:solidFill>
                <a:uFillTx/>
                <a:latin typeface="Open Sans Light"/>
                <a:ea typeface="Open Sans Light"/>
              </a:rPr>
              <a:t>Kubernetes Logo: By Unknown - </a:t>
            </a:r>
            <a:r>
              <a:rPr lang="de" sz="800" b="0" u="sng" strike="noStrike">
                <a:solidFill>
                  <a:schemeClr val="hlink"/>
                </a:solidFill>
                <a:uFillTx/>
                <a:latin typeface="Open Sans Light"/>
                <a:ea typeface="Open Sans Light"/>
                <a:hlinkClick r:id="rId3"/>
              </a:rPr>
              <a:t>https://d33wubrfki0l68.cloudfront.net/f84b022686eac86ba972feae8dabf6af8d1dc263/de78f/images/nav_logo.svg</a:t>
            </a:r>
            <a:r>
              <a:rPr lang="de" sz="800" b="0" u="none" strike="noStrike">
                <a:solidFill>
                  <a:schemeClr val="dk1"/>
                </a:solidFill>
                <a:uFillTx/>
                <a:latin typeface="Open Sans Light"/>
                <a:ea typeface="Open Sans Light"/>
              </a:rPr>
              <a:t>, Public Domain, </a:t>
            </a:r>
            <a:r>
              <a:rPr lang="de" sz="800" b="0" u="sng" strike="noStrike">
                <a:solidFill>
                  <a:schemeClr val="hlink"/>
                </a:solidFill>
                <a:uFillTx/>
                <a:latin typeface="Open Sans Light"/>
                <a:ea typeface="Open Sans Light"/>
                <a:hlinkClick r:id="rId4"/>
              </a:rPr>
              <a:t>https://commons.wikimedia.org/w/index.php?curid=63238145</a:t>
            </a:r>
            <a:r>
              <a:rPr lang="de" sz="800" b="0" u="none" strike="noStrike">
                <a:solidFill>
                  <a:schemeClr val="dk1"/>
                </a:solidFill>
                <a:uFillTx/>
                <a:latin typeface="Open Sans Light"/>
                <a:ea typeface="Open Sans Light"/>
              </a:rPr>
              <a:t> </a:t>
            </a:r>
            <a:br>
              <a:rPr sz="800"/>
            </a:br>
            <a:r>
              <a:rPr lang="de" sz="800" b="0" u="none" strike="noStrike">
                <a:solidFill>
                  <a:schemeClr val="dk1"/>
                </a:solidFill>
                <a:uFillTx/>
                <a:latin typeface="Open Sans Light"/>
                <a:ea typeface="Open Sans Light"/>
              </a:rPr>
              <a:t>Openshift Logo: By Unknown - </a:t>
            </a:r>
            <a:r>
              <a:rPr lang="de" sz="800" b="0" u="sng" strike="noStrike">
                <a:solidFill>
                  <a:schemeClr val="hlink"/>
                </a:solidFill>
                <a:uFillTx/>
                <a:latin typeface="Open Sans Light"/>
                <a:ea typeface="Open Sans Light"/>
                <a:hlinkClick r:id="rId5"/>
              </a:rPr>
              <a:t>https://www.openshift.com/sites/default/files/NoteCard%20GENERIC.pdf</a:t>
            </a:r>
            <a:r>
              <a:rPr lang="de" sz="800" b="0" u="none" strike="noStrike">
                <a:solidFill>
                  <a:schemeClr val="dk1"/>
                </a:solidFill>
                <a:uFillTx/>
                <a:latin typeface="Open Sans Light"/>
                <a:ea typeface="Open Sans Light"/>
              </a:rPr>
              <a:t>, Public Domain, </a:t>
            </a:r>
            <a:r>
              <a:rPr lang="de" sz="800" b="0" u="sng" strike="noStrike">
                <a:solidFill>
                  <a:schemeClr val="hlink"/>
                </a:solidFill>
                <a:uFillTx/>
                <a:latin typeface="Open Sans Light"/>
                <a:ea typeface="Open Sans Light"/>
                <a:hlinkClick r:id="rId6"/>
              </a:rPr>
              <a:t>https://commons.wikimedia.org/w/index.php?curid=38933557</a:t>
            </a:r>
            <a:r>
              <a:rPr lang="de" sz="800" b="0" u="none" strike="noStrike">
                <a:solidFill>
                  <a:schemeClr val="dk1"/>
                </a:solidFill>
                <a:uFillTx/>
                <a:latin typeface="Open Sans Light"/>
                <a:ea typeface="Open Sans Light"/>
              </a:rPr>
              <a:t> </a:t>
            </a:r>
            <a:br>
              <a:rPr sz="800"/>
            </a:br>
            <a:r>
              <a:rPr lang="de" sz="800" b="0" u="none" strike="noStrike">
                <a:solidFill>
                  <a:schemeClr val="dk1"/>
                </a:solidFill>
                <a:uFillTx/>
                <a:latin typeface="Open Sans Light"/>
                <a:ea typeface="Open Sans Light"/>
              </a:rPr>
              <a:t>OpenStack Logo: By OpenStack Community - </a:t>
            </a:r>
            <a:r>
              <a:rPr lang="de" sz="800" b="0" u="sng" strike="noStrike">
                <a:solidFill>
                  <a:schemeClr val="hlink"/>
                </a:solidFill>
                <a:uFillTx/>
                <a:latin typeface="Open Sans Light"/>
                <a:ea typeface="Open Sans Light"/>
                <a:hlinkClick r:id="rId7"/>
              </a:rPr>
              <a:t>http://www.openstack.org/brand/openstack-logo/logo-download/</a:t>
            </a:r>
            <a:r>
              <a:rPr lang="de" sz="800" b="0" u="none" strike="noStrike">
                <a:solidFill>
                  <a:schemeClr val="dk1"/>
                </a:solidFill>
                <a:uFillTx/>
                <a:latin typeface="Open Sans Light"/>
                <a:ea typeface="Open Sans Light"/>
              </a:rPr>
              <a:t>, Public Domain, </a:t>
            </a:r>
            <a:r>
              <a:rPr lang="de" sz="800" b="0" u="sng" strike="noStrike">
                <a:solidFill>
                  <a:schemeClr val="hlink"/>
                </a:solidFill>
                <a:uFillTx/>
                <a:latin typeface="Open Sans Light"/>
                <a:ea typeface="Open Sans Light"/>
                <a:hlinkClick r:id="rId8"/>
              </a:rPr>
              <a:t>https://commons.wikimedia.org/w/index.php?curid=40339150</a:t>
            </a:r>
            <a:r>
              <a:rPr lang="de" sz="800" b="0" u="none" strike="noStrike">
                <a:solidFill>
                  <a:schemeClr val="dk1"/>
                </a:solidFill>
                <a:uFillTx/>
                <a:latin typeface="Open Sans Light"/>
                <a:ea typeface="Open Sans Light"/>
              </a:rPr>
              <a:t> </a:t>
            </a:r>
            <a:endParaRPr lang="en-US" sz="800" b="0" u="none" strike="noStrike">
              <a:solidFill>
                <a:srgbClr val="000000"/>
              </a:solidFill>
              <a:uFillTx/>
              <a:latin typeface="Arial"/>
            </a:endParaRPr>
          </a:p>
          <a:p>
            <a:pPr marL="216000" indent="0">
              <a:lnSpc>
                <a:spcPct val="100000"/>
              </a:lnSpc>
              <a:buNone/>
              <a:tabLst>
                <a:tab pos="0" algn="l"/>
              </a:tabLst>
            </a:pPr>
            <a:endParaRPr lang="en-US" sz="1100" b="0" u="none" strike="noStrike">
              <a:solidFill>
                <a:srgbClr val="000000"/>
              </a:solidFill>
              <a:uFillTx/>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noRot="1" noChangeAspect="1"/>
          </p:cNvSpPr>
          <p:nvPr>
            <p:ph type="sldImg"/>
          </p:nvPr>
        </p:nvSpPr>
        <p:spPr>
          <a:xfrm>
            <a:off x="380880" y="685800"/>
            <a:ext cx="6094800" cy="3427920"/>
          </a:xfrm>
          <a:prstGeom prst="rect">
            <a:avLst/>
          </a:prstGeom>
          <a:ln w="0">
            <a:noFill/>
          </a:ln>
        </p:spPr>
      </p:sp>
      <p:sp>
        <p:nvSpPr>
          <p:cNvPr id="370" name="PlaceHolder 2"/>
          <p:cNvSpPr>
            <a:spLocks noGrp="1"/>
          </p:cNvSpPr>
          <p:nvPr>
            <p:ph type="body"/>
          </p:nvPr>
        </p:nvSpPr>
        <p:spPr>
          <a:xfrm>
            <a:off x="685800" y="4343400"/>
            <a:ext cx="5485320" cy="4113720"/>
          </a:xfrm>
          <a:prstGeom prst="rect">
            <a:avLst/>
          </a:prstGeom>
          <a:noFill/>
          <a:ln w="0">
            <a:noFill/>
          </a:ln>
        </p:spPr>
        <p:txBody>
          <a:bodyPr lIns="91440" tIns="91440" rIns="91440" bIns="91440" anchor="t">
            <a:noAutofit/>
          </a:bodyPr>
          <a:lstStyle/>
          <a:p>
            <a:pPr marL="216000" indent="0">
              <a:lnSpc>
                <a:spcPct val="115000"/>
              </a:lnSpc>
              <a:buNone/>
              <a:tabLst>
                <a:tab pos="0" algn="l"/>
              </a:tabLst>
            </a:pPr>
            <a:r>
              <a:rPr lang="de" sz="1800" b="0" u="none" strike="noStrike">
                <a:solidFill>
                  <a:schemeClr val="dk2"/>
                </a:solidFill>
                <a:uFillTx/>
                <a:latin typeface="Open Sans Light"/>
                <a:ea typeface="Open Sans Light"/>
              </a:rPr>
              <a:t>Containers</a:t>
            </a:r>
            <a:endParaRPr lang="en-US" sz="1800" b="0" u="none" strike="noStrike">
              <a:solidFill>
                <a:srgbClr val="000000"/>
              </a:solidFill>
              <a:uFillTx/>
              <a:latin typeface="Arial"/>
            </a:endParaRPr>
          </a:p>
          <a:p>
            <a:pPr marL="457200" indent="-343080">
              <a:lnSpc>
                <a:spcPct val="115000"/>
              </a:lnSpc>
              <a:spcBef>
                <a:spcPts val="1599"/>
              </a:spcBef>
              <a:buClr>
                <a:srgbClr val="000000"/>
              </a:buClr>
              <a:buFont typeface="Trebuchet MS"/>
              <a:buChar char="●"/>
              <a:tabLst>
                <a:tab pos="0" algn="l"/>
              </a:tabLst>
            </a:pPr>
            <a:r>
              <a:rPr lang="de" sz="1800" b="0" u="none" strike="noStrike">
                <a:solidFill>
                  <a:schemeClr val="dk2"/>
                </a:solidFill>
                <a:uFillTx/>
                <a:latin typeface="Open Sans Light"/>
                <a:ea typeface="Open Sans Light"/>
              </a:rPr>
              <a:t>Reusable components</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800" b="0" u="none" strike="noStrike">
                <a:solidFill>
                  <a:schemeClr val="dk2"/>
                </a:solidFill>
                <a:uFillTx/>
                <a:latin typeface="Open Sans Light"/>
                <a:ea typeface="Open Sans Light"/>
              </a:rPr>
              <a:t>Versionable</a:t>
            </a:r>
            <a:endParaRPr lang="en-US" sz="1800" b="0" u="none" strike="noStrike">
              <a:solidFill>
                <a:srgbClr val="000000"/>
              </a:solidFill>
              <a:uFillTx/>
              <a:latin typeface="Arial"/>
            </a:endParaRPr>
          </a:p>
          <a:p>
            <a:pPr marL="457200" indent="-343080">
              <a:lnSpc>
                <a:spcPct val="115000"/>
              </a:lnSpc>
              <a:buClr>
                <a:srgbClr val="000000"/>
              </a:buClr>
              <a:buFont typeface="Trebuchet MS"/>
              <a:buChar char="●"/>
              <a:tabLst>
                <a:tab pos="0" algn="l"/>
              </a:tabLst>
            </a:pPr>
            <a:r>
              <a:rPr lang="de" sz="1800" b="0" u="none" strike="noStrike">
                <a:solidFill>
                  <a:schemeClr val="dk2"/>
                </a:solidFill>
                <a:uFillTx/>
                <a:latin typeface="Open Sans Light"/>
                <a:ea typeface="Open Sans Light"/>
              </a:rPr>
              <a:t>Abstracted from the environment</a:t>
            </a:r>
            <a:endParaRPr lang="en-US" sz="1800" b="0" u="none" strike="noStrike">
              <a:solidFill>
                <a:srgbClr val="000000"/>
              </a:solidFill>
              <a:uFillTx/>
              <a:latin typeface="Arial"/>
            </a:endParaRPr>
          </a:p>
          <a:p>
            <a:pPr marL="457200" indent="-343080">
              <a:lnSpc>
                <a:spcPct val="150000"/>
              </a:lnSpc>
              <a:buClr>
                <a:srgbClr val="000000"/>
              </a:buClr>
              <a:buFont typeface="Trebuchet MS"/>
              <a:buChar char="●"/>
              <a:tabLst>
                <a:tab pos="0" algn="l"/>
              </a:tabLst>
            </a:pPr>
            <a:r>
              <a:rPr lang="de" sz="1800" b="0" u="none" strike="noStrike">
                <a:solidFill>
                  <a:schemeClr val="dk2"/>
                </a:solidFill>
                <a:uFillTx/>
                <a:latin typeface="Open Sans Light"/>
                <a:ea typeface="Open Sans Light"/>
              </a:rPr>
              <a:t>Known environment to the application</a:t>
            </a:r>
            <a:endParaRPr lang="en-US" sz="1800" b="0" u="none" strike="noStrike">
              <a:solidFill>
                <a:srgbClr val="000000"/>
              </a:solidFill>
              <a:uFillTx/>
              <a:latin typeface="Arial"/>
            </a:endParaRPr>
          </a:p>
          <a:p>
            <a:pPr marL="457200" indent="-343080">
              <a:lnSpc>
                <a:spcPct val="150000"/>
              </a:lnSpc>
              <a:buClr>
                <a:srgbClr val="000000"/>
              </a:buClr>
              <a:buFont typeface="Trebuchet MS"/>
              <a:buChar char="●"/>
              <a:tabLst>
                <a:tab pos="0" algn="l"/>
              </a:tabLst>
            </a:pPr>
            <a:r>
              <a:rPr lang="de" sz="1800" b="0" u="none" strike="noStrike">
                <a:solidFill>
                  <a:schemeClr val="dk2"/>
                </a:solidFill>
                <a:uFillTx/>
                <a:latin typeface="Open Sans Light"/>
                <a:ea typeface="Open Sans Light"/>
              </a:rPr>
              <a:t>Lightweight virtualization</a:t>
            </a:r>
            <a:endParaRPr lang="en-US" sz="1800" b="0" u="none" strike="noStrike">
              <a:solidFill>
                <a:srgbClr val="000000"/>
              </a:solidFill>
              <a:uFillTx/>
              <a:latin typeface="Arial"/>
            </a:endParaRPr>
          </a:p>
          <a:p>
            <a:pPr marL="457200" indent="-343080">
              <a:lnSpc>
                <a:spcPct val="150000"/>
              </a:lnSpc>
              <a:buClr>
                <a:srgbClr val="000000"/>
              </a:buClr>
              <a:buFont typeface="Trebuchet MS"/>
              <a:buChar char="●"/>
              <a:tabLst>
                <a:tab pos="0" algn="l"/>
              </a:tabLst>
            </a:pPr>
            <a:r>
              <a:rPr lang="de" sz="1800" b="0" u="none" strike="noStrike">
                <a:solidFill>
                  <a:schemeClr val="dk2"/>
                </a:solidFill>
                <a:uFillTx/>
                <a:latin typeface="Open Sans Light"/>
                <a:ea typeface="Open Sans Light"/>
              </a:rPr>
              <a:t>Simple and easy deployment model</a:t>
            </a:r>
            <a:endParaRPr lang="en-US" sz="1800" b="0" u="none" strike="noStrike">
              <a:solidFill>
                <a:srgbClr val="000000"/>
              </a:solidFill>
              <a:uFillTx/>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noRot="1" noChangeAspect="1"/>
          </p:cNvSpPr>
          <p:nvPr>
            <p:ph type="sldImg"/>
          </p:nvPr>
        </p:nvSpPr>
        <p:spPr>
          <a:xfrm>
            <a:off x="380880" y="685800"/>
            <a:ext cx="6094800" cy="3427920"/>
          </a:xfrm>
          <a:prstGeom prst="rect">
            <a:avLst/>
          </a:prstGeom>
          <a:ln w="0">
            <a:noFill/>
          </a:ln>
        </p:spPr>
      </p:sp>
      <p:sp>
        <p:nvSpPr>
          <p:cNvPr id="372" name="PlaceHolder 2"/>
          <p:cNvSpPr>
            <a:spLocks noGrp="1"/>
          </p:cNvSpPr>
          <p:nvPr>
            <p:ph type="body"/>
          </p:nvPr>
        </p:nvSpPr>
        <p:spPr>
          <a:xfrm>
            <a:off x="685800" y="4343400"/>
            <a:ext cx="5485320" cy="4113720"/>
          </a:xfrm>
          <a:prstGeom prst="rect">
            <a:avLst/>
          </a:prstGeom>
          <a:noFill/>
          <a:ln w="0">
            <a:noFill/>
          </a:ln>
        </p:spPr>
        <p:txBody>
          <a:bodyPr lIns="91440" tIns="91440" rIns="91440" bIns="91440" anchor="t">
            <a:noAutofit/>
          </a:bodyPr>
          <a:lstStyle/>
          <a:p>
            <a:pPr marL="457200" indent="-298440">
              <a:lnSpc>
                <a:spcPct val="100000"/>
              </a:lnSpc>
              <a:buClr>
                <a:srgbClr val="000000"/>
              </a:buClr>
              <a:buFont typeface="Arial"/>
              <a:buChar char="●"/>
            </a:pPr>
            <a:r>
              <a:rPr lang="de-DE" sz="1100" b="0" u="none" strike="noStrike">
                <a:solidFill>
                  <a:srgbClr val="000000"/>
                </a:solidFill>
                <a:uFillTx/>
                <a:latin typeface="Open Sans Light"/>
                <a:ea typeface="Open Sans Light"/>
              </a:rPr>
              <a:t>https://www.docker.com/resources/what-container#/package_software</a:t>
            </a:r>
            <a:endParaRPr lang="en-US" sz="1100" b="0" u="none" strike="noStrike">
              <a:solidFill>
                <a:srgbClr val="000000"/>
              </a:solidFill>
              <a:uFillTx/>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noRot="1" noChangeAspect="1"/>
          </p:cNvSpPr>
          <p:nvPr>
            <p:ph type="sldImg"/>
          </p:nvPr>
        </p:nvSpPr>
        <p:spPr>
          <a:xfrm>
            <a:off x="380880" y="685800"/>
            <a:ext cx="6094800" cy="3427920"/>
          </a:xfrm>
          <a:prstGeom prst="rect">
            <a:avLst/>
          </a:prstGeom>
          <a:ln w="0">
            <a:noFill/>
          </a:ln>
        </p:spPr>
      </p:sp>
      <p:sp>
        <p:nvSpPr>
          <p:cNvPr id="374" name="PlaceHolder 2"/>
          <p:cNvSpPr>
            <a:spLocks noGrp="1"/>
          </p:cNvSpPr>
          <p:nvPr>
            <p:ph type="body"/>
          </p:nvPr>
        </p:nvSpPr>
        <p:spPr>
          <a:xfrm>
            <a:off x="685800" y="4343400"/>
            <a:ext cx="5485320" cy="4113720"/>
          </a:xfrm>
          <a:prstGeom prst="rect">
            <a:avLst/>
          </a:prstGeom>
          <a:noFill/>
          <a:ln w="0">
            <a:noFill/>
          </a:ln>
        </p:spPr>
        <p:txBody>
          <a:bodyPr lIns="91440" tIns="91440" rIns="91440" bIns="91440" anchor="t">
            <a:noAutofit/>
          </a:bodyPr>
          <a:lstStyle/>
          <a:p>
            <a:pPr marL="216000" indent="0">
              <a:lnSpc>
                <a:spcPct val="100000"/>
              </a:lnSpc>
              <a:spcBef>
                <a:spcPts val="1191"/>
              </a:spcBef>
              <a:spcAft>
                <a:spcPts val="992"/>
              </a:spcAft>
              <a:buNone/>
              <a:tabLst>
                <a:tab pos="0" algn="l"/>
              </a:tabLst>
            </a:pPr>
            <a:r>
              <a:rPr lang="en-US" sz="1100" b="0" u="none" strike="noStrike">
                <a:solidFill>
                  <a:srgbClr val="000000"/>
                </a:solidFill>
                <a:uFillTx/>
                <a:latin typeface="Arial"/>
                <a:ea typeface="Arial"/>
              </a:rPr>
              <a:t>Photo by Anh Nguyen: https://www.pexels.com/photo/red-hand-with-stop-text-in-dark-background-29504334/</a:t>
            </a:r>
            <a:endParaRPr lang="en-US" sz="1100" b="0" u="none" strike="noStrike">
              <a:solidFill>
                <a:srgbClr val="000000"/>
              </a:solidFill>
              <a:uFillTx/>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idx="13"/>
          </p:nvPr>
        </p:nvSpPr>
        <p:spPr/>
        <p:txBody>
          <a:bodyPr/>
          <a:lstStyle/>
          <a:p>
            <a:pPr indent="0" algn="r">
              <a:buNone/>
            </a:pPr>
            <a:fld id="{663CE0BA-993B-40BB-B8C4-8E4C1D245A02}" type="slidenum">
              <a:rPr lang="en-US" sz="1400" b="0" u="none" strike="noStrike" smtClean="0">
                <a:solidFill>
                  <a:srgbClr val="000000"/>
                </a:solidFill>
                <a:uFillTx/>
                <a:latin typeface="Times New Roman"/>
              </a:rPr>
              <a:t>67</a:t>
            </a:fld>
            <a:endParaRPr lang="en-US" sz="1400" b="0" u="none" strike="noStrike">
              <a:solidFill>
                <a:srgbClr val="000000"/>
              </a:solidFill>
              <a:uFillTx/>
              <a:latin typeface="Times New Roman"/>
            </a:endParaRPr>
          </a:p>
        </p:txBody>
      </p:sp>
    </p:spTree>
    <p:extLst>
      <p:ext uri="{BB962C8B-B14F-4D97-AF65-F5344CB8AC3E}">
        <p14:creationId xmlns:p14="http://schemas.microsoft.com/office/powerpoint/2010/main" val="2668925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u="none" strike="noStrike">
              <a:solidFill>
                <a:srgbClr val="000000"/>
              </a:solidFill>
              <a:uFillTx/>
              <a:latin typeface="Arial"/>
            </a:endParaRPr>
          </a:p>
        </p:txBody>
      </p:sp>
      <p:sp>
        <p:nvSpPr>
          <p:cNvPr id="2" name="PlaceHolder 3"/>
          <p:cNvSpPr>
            <a:spLocks noGrp="1"/>
          </p:cNvSpPr>
          <p:nvPr>
            <p:ph type="sldNum" idx="1"/>
          </p:nvPr>
        </p:nvSpPr>
        <p:spPr/>
        <p:txBody>
          <a:bodyPr/>
          <a:lstStyle/>
          <a:p>
            <a:fld id="{71BBBB9C-645E-4397-A693-CA4F215298D2}"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SECTION_HEADER">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8549D0B8-A933-4E2F-922A-E9667B2DD05A}" type="slidenum">
              <a:t>‹#›</a:t>
            </a:fld>
            <a:endParaRPr/>
          </a:p>
        </p:txBody>
      </p:sp>
    </p:spTree>
    <p:extLst>
      <p:ext uri="{BB962C8B-B14F-4D97-AF65-F5344CB8AC3E}">
        <p14:creationId xmlns:p14="http://schemas.microsoft.com/office/powerpoint/2010/main" val="173367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ITLE_AND_TWO_COLUMNS">
    <p:spTree>
      <p:nvGrpSpPr>
        <p:cNvPr id="1" name=""/>
        <p:cNvGrpSpPr/>
        <p:nvPr/>
      </p:nvGrpSpPr>
      <p:grpSpPr>
        <a:xfrm>
          <a:off x="0" y="0"/>
          <a:ext cx="0" cy="0"/>
          <a:chOff x="0" y="0"/>
          <a:chExt cx="0" cy="0"/>
        </a:xfrm>
      </p:grpSpPr>
      <p:sp>
        <p:nvSpPr>
          <p:cNvPr id="62" name="PlaceHolder 1"/>
          <p:cNvSpPr>
            <a:spLocks noGrp="1"/>
          </p:cNvSpPr>
          <p:nvPr>
            <p:ph type="title"/>
          </p:nvPr>
        </p:nvSpPr>
        <p:spPr>
          <a:xfrm>
            <a:off x="311760" y="2151000"/>
            <a:ext cx="8520120" cy="841320"/>
          </a:xfrm>
          <a:prstGeom prst="rect">
            <a:avLst/>
          </a:prstGeom>
          <a:noFill/>
          <a:ln w="0">
            <a:noFill/>
          </a:ln>
        </p:spPr>
        <p:txBody>
          <a:bodyPr lIns="0" tIns="0" rIns="0" bIns="0" anchor="ctr">
            <a:noAutofit/>
          </a:bodyPr>
          <a:lstStyle/>
          <a:p>
            <a:pPr indent="0">
              <a:buNone/>
            </a:pPr>
            <a:endParaRPr lang="en-US" sz="1400" b="0" u="none" strike="noStrike">
              <a:solidFill>
                <a:srgbClr val="000000"/>
              </a:solidFill>
              <a:uFillTx/>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US" sz="1400" b="0" u="none" strike="noStrike">
              <a:solidFill>
                <a:srgbClr val="000000"/>
              </a:solidFill>
              <a:uFillTx/>
              <a:latin typeface="Open Sans Light"/>
            </a:endParaRPr>
          </a:p>
        </p:txBody>
      </p:sp>
      <p:sp>
        <p:nvSpPr>
          <p:cNvPr id="6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US" sz="1400" b="0" u="none" strike="noStrike">
              <a:solidFill>
                <a:srgbClr val="000000"/>
              </a:solidFill>
              <a:uFillTx/>
              <a:latin typeface="Open Sans Light"/>
            </a:endParaRPr>
          </a:p>
        </p:txBody>
      </p:sp>
      <p:sp>
        <p:nvSpPr>
          <p:cNvPr id="5" name="PlaceHolder 4"/>
          <p:cNvSpPr>
            <a:spLocks noGrp="1"/>
          </p:cNvSpPr>
          <p:nvPr>
            <p:ph type="sldNum" idx="6"/>
          </p:nvPr>
        </p:nvSpPr>
        <p:spPr/>
        <p:txBody>
          <a:bodyPr/>
          <a:lstStyle/>
          <a:p>
            <a:fld id="{B05A9359-EC0F-40FD-8D3D-CF18996786F1}" type="slidenum">
              <a:t>‹#›</a:t>
            </a:fld>
            <a:endParaRPr/>
          </a:p>
        </p:txBody>
      </p:sp>
    </p:spTree>
    <p:extLst>
      <p:ext uri="{BB962C8B-B14F-4D97-AF65-F5344CB8AC3E}">
        <p14:creationId xmlns:p14="http://schemas.microsoft.com/office/powerpoint/2010/main" val="101295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2151000"/>
            <a:ext cx="8520120" cy="841320"/>
          </a:xfrm>
          <a:prstGeom prst="rect">
            <a:avLst/>
          </a:prstGeom>
          <a:noFill/>
          <a:ln w="0">
            <a:noFill/>
          </a:ln>
        </p:spPr>
        <p:txBody>
          <a:bodyPr lIns="0" tIns="0" rIns="0" bIns="0" anchor="ctr">
            <a:noAutofit/>
          </a:bodyPr>
          <a:lstStyle/>
          <a:p>
            <a:pPr indent="0">
              <a:buNone/>
            </a:pPr>
            <a:endParaRPr lang="en-US" sz="1400" b="0" u="none" strike="noStrike">
              <a:solidFill>
                <a:srgbClr val="000000"/>
              </a:solidFill>
              <a:uFillTx/>
              <a:latin typeface="Arial"/>
            </a:endParaRPr>
          </a:p>
        </p:txBody>
      </p:sp>
      <p:sp>
        <p:nvSpPr>
          <p:cNvPr id="3" name="PlaceHolder 2"/>
          <p:cNvSpPr>
            <a:spLocks noGrp="1"/>
          </p:cNvSpPr>
          <p:nvPr>
            <p:ph type="sldNum" idx="4"/>
          </p:nvPr>
        </p:nvSpPr>
        <p:spPr/>
        <p:txBody>
          <a:bodyPr/>
          <a:lstStyle/>
          <a:p>
            <a:fld id="{E803AE72-CAEE-47BC-B5E8-88FE170006E1}" type="slidenum">
              <a:t>‹#›</a:t>
            </a:fld>
            <a:endParaRPr/>
          </a:p>
        </p:txBody>
      </p:sp>
    </p:spTree>
    <p:extLst>
      <p:ext uri="{BB962C8B-B14F-4D97-AF65-F5344CB8AC3E}">
        <p14:creationId xmlns:p14="http://schemas.microsoft.com/office/powerpoint/2010/main" val="3668150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6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u="none" strike="noStrike">
              <a:solidFill>
                <a:schemeClr val="dk1"/>
              </a:solidFill>
              <a:uFillTx/>
              <a:latin typeface="Arial"/>
            </a:endParaRPr>
          </a:p>
        </p:txBody>
      </p:sp>
      <p:sp>
        <p:nvSpPr>
          <p:cNvPr id="6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u="none" strike="noStrike">
              <a:solidFill>
                <a:schemeClr val="dk1"/>
              </a:solidFill>
              <a:uFillTx/>
              <a:latin typeface="Arial"/>
            </a:endParaRPr>
          </a:p>
        </p:txBody>
      </p:sp>
      <p:sp>
        <p:nvSpPr>
          <p:cNvPr id="5" name="PlaceHolder 4"/>
          <p:cNvSpPr>
            <a:spLocks noGrp="1"/>
          </p:cNvSpPr>
          <p:nvPr>
            <p:ph type="sldNum" idx="9"/>
          </p:nvPr>
        </p:nvSpPr>
        <p:spPr/>
        <p:txBody>
          <a:bodyPr/>
          <a:lstStyle/>
          <a:p>
            <a:fld id="{88BEB67D-63CA-4121-A312-A14AD4780B19}"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Default 5">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6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u="none" strike="noStrike">
              <a:solidFill>
                <a:schemeClr val="dk1"/>
              </a:solidFill>
              <a:uFillTx/>
              <a:latin typeface="Arial"/>
            </a:endParaRPr>
          </a:p>
        </p:txBody>
      </p:sp>
      <p:sp>
        <p:nvSpPr>
          <p:cNvPr id="4" name="PlaceHolder 3"/>
          <p:cNvSpPr>
            <a:spLocks noGrp="1"/>
          </p:cNvSpPr>
          <p:nvPr>
            <p:ph type="sldNum" idx="10"/>
          </p:nvPr>
        </p:nvSpPr>
        <p:spPr/>
        <p:txBody>
          <a:bodyPr/>
          <a:lstStyle/>
          <a:p>
            <a:fld id="{2C307843-5D4B-4434-BC72-363338D250B2}"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Default 2">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2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u="none" strike="noStrike">
              <a:solidFill>
                <a:schemeClr val="dk1"/>
              </a:solidFill>
              <a:uFillTx/>
              <a:latin typeface="Arial"/>
            </a:endParaRPr>
          </a:p>
        </p:txBody>
      </p:sp>
      <p:sp>
        <p:nvSpPr>
          <p:cNvPr id="4" name="PlaceHolder 3"/>
          <p:cNvSpPr>
            <a:spLocks noGrp="1"/>
          </p:cNvSpPr>
          <p:nvPr>
            <p:ph type="sldNum" idx="4"/>
          </p:nvPr>
        </p:nvSpPr>
        <p:spPr/>
        <p:txBody>
          <a:bodyPr/>
          <a:lstStyle/>
          <a:p>
            <a:fld id="{C0695FA9-80E3-4EB4-9C03-7ACFA404BC6D}"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efault 1">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3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u="none" strike="noStrike">
              <a:solidFill>
                <a:srgbClr val="000000"/>
              </a:solidFill>
              <a:uFillTx/>
              <a:latin typeface="Arial"/>
            </a:endParaRPr>
          </a:p>
        </p:txBody>
      </p:sp>
      <p:sp>
        <p:nvSpPr>
          <p:cNvPr id="4" name="PlaceHolder 3"/>
          <p:cNvSpPr>
            <a:spLocks noGrp="1"/>
          </p:cNvSpPr>
          <p:nvPr>
            <p:ph type="sldNum" idx="6"/>
          </p:nvPr>
        </p:nvSpPr>
        <p:spPr/>
        <p:txBody>
          <a:bodyPr/>
          <a:lstStyle/>
          <a:p>
            <a:fld id="{039B8439-3037-4212-8067-7154E01C3FE0}"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fault 3">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4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u="none" strike="noStrike">
              <a:solidFill>
                <a:schemeClr val="dk1"/>
              </a:solidFill>
              <a:uFillTx/>
              <a:latin typeface="Arial"/>
            </a:endParaRPr>
          </a:p>
        </p:txBody>
      </p:sp>
      <p:sp>
        <p:nvSpPr>
          <p:cNvPr id="4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u="none" strike="noStrike">
              <a:solidFill>
                <a:schemeClr val="dk1"/>
              </a:solidFill>
              <a:uFillTx/>
              <a:latin typeface="Arial"/>
            </a:endParaRPr>
          </a:p>
        </p:txBody>
      </p:sp>
      <p:sp>
        <p:nvSpPr>
          <p:cNvPr id="5" name="PlaceHolder 4"/>
          <p:cNvSpPr>
            <a:spLocks noGrp="1"/>
          </p:cNvSpPr>
          <p:nvPr>
            <p:ph type="sldNum" idx="7"/>
          </p:nvPr>
        </p:nvSpPr>
        <p:spPr/>
        <p:txBody>
          <a:bodyPr/>
          <a:lstStyle/>
          <a:p>
            <a:fld id="{0C7C85BC-9600-4823-8604-9482D9D3B6EA}"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efault 3">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4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u="none" strike="noStrike">
              <a:solidFill>
                <a:srgbClr val="000000"/>
              </a:solidFill>
              <a:uFillTx/>
              <a:latin typeface="Arial"/>
            </a:endParaRPr>
          </a:p>
        </p:txBody>
      </p:sp>
      <p:sp>
        <p:nvSpPr>
          <p:cNvPr id="4" name="PlaceHolder 3"/>
          <p:cNvSpPr>
            <a:spLocks noGrp="1"/>
          </p:cNvSpPr>
          <p:nvPr>
            <p:ph type="sldNum" idx="7"/>
          </p:nvPr>
        </p:nvSpPr>
        <p:spPr/>
        <p:txBody>
          <a:bodyPr/>
          <a:lstStyle/>
          <a:p>
            <a:fld id="{FC021F9E-B203-48EE-A028-417E4E46BD32}"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Default 3">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4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u="none" strike="noStrike">
              <a:solidFill>
                <a:schemeClr val="dk1"/>
              </a:solidFill>
              <a:uFillTx/>
              <a:latin typeface="Arial"/>
            </a:endParaRPr>
          </a:p>
        </p:txBody>
      </p:sp>
      <p:sp>
        <p:nvSpPr>
          <p:cNvPr id="4" name="PlaceHolder 3"/>
          <p:cNvSpPr>
            <a:spLocks noGrp="1"/>
          </p:cNvSpPr>
          <p:nvPr>
            <p:ph type="sldNum" idx="7"/>
          </p:nvPr>
        </p:nvSpPr>
        <p:spPr/>
        <p:txBody>
          <a:bodyPr/>
          <a:lstStyle/>
          <a:p>
            <a:fld id="{92B6EF81-3ECC-42E4-B1FD-B384117F9C1D}"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Default 3">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E35786B7-4361-4A8D-B8C1-BB505ACC2C61}"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Default 4">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52"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u="none" strike="noStrike">
              <a:solidFill>
                <a:srgbClr val="000000"/>
              </a:solidFill>
              <a:uFillTx/>
              <a:latin typeface="Arial"/>
            </a:endParaRPr>
          </a:p>
        </p:txBody>
      </p:sp>
      <p:sp>
        <p:nvSpPr>
          <p:cNvPr id="4" name="PlaceHolder 3"/>
          <p:cNvSpPr>
            <a:spLocks noGrp="1"/>
          </p:cNvSpPr>
          <p:nvPr>
            <p:ph type="sldNum" idx="8"/>
          </p:nvPr>
        </p:nvSpPr>
        <p:spPr/>
        <p:txBody>
          <a:bodyPr/>
          <a:lstStyle/>
          <a:p>
            <a:fld id="{7B779FAF-A2AB-403B-B31F-A26C01485765}"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Default 4">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DE" sz="1800" b="0" u="none" strike="noStrike">
              <a:solidFill>
                <a:schemeClr val="dk1"/>
              </a:solidFill>
              <a:uFillTx/>
              <a:latin typeface="Arial"/>
            </a:endParaRPr>
          </a:p>
        </p:txBody>
      </p:sp>
      <p:sp>
        <p:nvSpPr>
          <p:cNvPr id="5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u="none" strike="noStrike">
              <a:solidFill>
                <a:schemeClr val="dk1"/>
              </a:solidFill>
              <a:uFillTx/>
              <a:latin typeface="Arial"/>
            </a:endParaRPr>
          </a:p>
        </p:txBody>
      </p:sp>
      <p:sp>
        <p:nvSpPr>
          <p:cNvPr id="4" name="PlaceHolder 3"/>
          <p:cNvSpPr>
            <a:spLocks noGrp="1"/>
          </p:cNvSpPr>
          <p:nvPr>
            <p:ph type="sldNum" idx="8"/>
          </p:nvPr>
        </p:nvSpPr>
        <p:spPr/>
        <p:txBody>
          <a:bodyPr/>
          <a:lstStyle/>
          <a:p>
            <a:fld id="{FF18B5CA-FA2B-4473-9408-8A46EE3B919D}"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5.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 name="Picture 5" descr="A white flower on a yellow background&#10;&#10;Description automatically generated"/>
          <p:cNvPicPr/>
          <p:nvPr/>
        </p:nvPicPr>
        <p:blipFill>
          <a:blip r:embed="rId3"/>
          <a:stretch/>
        </p:blipFill>
        <p:spPr>
          <a:xfrm>
            <a:off x="4174560" y="2017080"/>
            <a:ext cx="793440" cy="1108080"/>
          </a:xfrm>
          <a:prstGeom prst="rect">
            <a:avLst/>
          </a:prstGeom>
          <a:noFill/>
          <a:ln w="0">
            <a:noFill/>
          </a:ln>
        </p:spPr>
      </p:pic>
      <p:sp>
        <p:nvSpPr>
          <p:cNvPr id="5"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pPr indent="0">
              <a:buNone/>
            </a:pPr>
            <a:r>
              <a:rPr lang="en-DE" sz="4400" b="0" u="none" strike="noStrike">
                <a:solidFill>
                  <a:schemeClr val="dk1"/>
                </a:solidFill>
                <a:uFillTx/>
                <a:latin typeface="Arial"/>
              </a:rPr>
              <a:t>Click to edit the title text format</a:t>
            </a:r>
          </a:p>
        </p:txBody>
      </p:sp>
      <p:sp>
        <p:nvSpPr>
          <p:cNvPr id="2" name="PlaceHolder 2"/>
          <p:cNvSpPr>
            <a:spLocks noGrp="1"/>
          </p:cNvSpPr>
          <p:nvPr>
            <p:ph type="sldNum" idx="1"/>
          </p:nvPr>
        </p:nvSpPr>
        <p:spPr>
          <a:xfrm>
            <a:off x="8472600" y="4663080"/>
            <a:ext cx="547560" cy="392400"/>
          </a:xfrm>
          <a:prstGeom prst="rect">
            <a:avLst/>
          </a:prstGeom>
          <a:noFill/>
          <a:ln w="0">
            <a:noFill/>
          </a:ln>
        </p:spPr>
        <p:txBody>
          <a:bodyPr lIns="91440" tIns="91440" rIns="91440" bIns="91440" anchor="ctr">
            <a:noAutofit/>
          </a:bodyPr>
          <a:lstStyle>
            <a:lvl1pPr indent="0" algn="r" defTabSz="914400">
              <a:lnSpc>
                <a:spcPct val="100000"/>
              </a:lnSpc>
              <a:buNone/>
              <a:tabLst>
                <a:tab pos="0" algn="l"/>
              </a:tabLst>
              <a:defRPr lang="de" sz="1000" b="0" u="none" strike="noStrike">
                <a:solidFill>
                  <a:schemeClr val="dk2"/>
                </a:solidFill>
                <a:uFillTx/>
                <a:latin typeface="Open Sans Light"/>
                <a:ea typeface="Open Sans Light"/>
              </a:defRPr>
            </a:lvl1pPr>
          </a:lstStyle>
          <a:p>
            <a:pPr indent="0" algn="r" defTabSz="914400">
              <a:lnSpc>
                <a:spcPct val="100000"/>
              </a:lnSpc>
              <a:buNone/>
              <a:tabLst>
                <a:tab pos="0" algn="l"/>
              </a:tabLst>
            </a:pPr>
            <a:fld id="{6D46C195-9F77-44E3-8BFA-BDC201FC0316}" type="slidenum">
              <a:rPr lang="de" sz="1000" b="0" u="none" strike="noStrike">
                <a:solidFill>
                  <a:schemeClr val="dk2"/>
                </a:solidFill>
                <a:uFillTx/>
                <a:latin typeface="Open Sans Light"/>
                <a:ea typeface="Open Sans Light"/>
              </a:rPr>
              <a:t>‹#›</a:t>
            </a:fld>
            <a:endParaRPr lang="en-US" sz="1000" b="0" u="none" strike="noStrike">
              <a:solidFill>
                <a:srgbClr val="000000"/>
              </a:solidFill>
              <a:uFillTx/>
              <a:latin typeface="Times New Roman"/>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2800" b="0" u="none" strike="noStrike">
                <a:solidFill>
                  <a:schemeClr val="dk1"/>
                </a:solidFill>
                <a:uFillTx/>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DE" sz="2000" b="0" u="none" strike="noStrike">
                <a:solidFill>
                  <a:schemeClr val="dk1"/>
                </a:solidFill>
                <a:uFillTx/>
                <a:latin typeface="Arial"/>
              </a:rPr>
              <a:t>Second Outline Level</a:t>
            </a:r>
          </a:p>
          <a:p>
            <a:pPr marL="1296000" lvl="2" indent="-288000">
              <a:lnSpc>
                <a:spcPct val="90000"/>
              </a:lnSpc>
              <a:spcBef>
                <a:spcPts val="850"/>
              </a:spcBef>
              <a:buClr>
                <a:srgbClr val="000000"/>
              </a:buClr>
              <a:buSzPct val="45000"/>
              <a:buFont typeface="Wingdings" charset="2"/>
              <a:buChar char=""/>
            </a:pPr>
            <a:r>
              <a:rPr lang="en-DE" sz="1800" b="0" u="none" strike="noStrike">
                <a:solidFill>
                  <a:schemeClr val="dk1"/>
                </a:solidFill>
                <a:uFillTx/>
                <a:latin typeface="Arial"/>
              </a:rPr>
              <a:t>Third Outline Level</a:t>
            </a:r>
          </a:p>
          <a:p>
            <a:pPr marL="1728000" lvl="3" indent="-216000">
              <a:lnSpc>
                <a:spcPct val="90000"/>
              </a:lnSpc>
              <a:spcBef>
                <a:spcPts val="567"/>
              </a:spcBef>
              <a:buClr>
                <a:srgbClr val="000000"/>
              </a:buClr>
              <a:buSzPct val="75000"/>
              <a:buFont typeface="Symbol" charset="2"/>
              <a:buChar char=""/>
            </a:pPr>
            <a:r>
              <a:rPr lang="en-DE" sz="1800" b="0" u="none" strike="noStrike">
                <a:solidFill>
                  <a:schemeClr val="dk1"/>
                </a:solidFill>
                <a:uFillTx/>
                <a:latin typeface="Arial"/>
              </a:rPr>
              <a:t>Fourth Outline Level</a:t>
            </a:r>
          </a:p>
          <a:p>
            <a:pPr marL="2160000" lvl="4" indent="-216000">
              <a:lnSpc>
                <a:spcPct val="90000"/>
              </a:lnSpc>
              <a:spcBef>
                <a:spcPts val="283"/>
              </a:spcBef>
              <a:buClr>
                <a:srgbClr val="000000"/>
              </a:buClr>
              <a:buSzPct val="45000"/>
              <a:buFont typeface="Wingdings" charset="2"/>
              <a:buChar char=""/>
            </a:pPr>
            <a:r>
              <a:rPr lang="en-DE" sz="2000" b="0" u="none" strike="noStrike">
                <a:solidFill>
                  <a:schemeClr val="dk1"/>
                </a:solidFill>
                <a:uFillTx/>
                <a:latin typeface="Arial"/>
              </a:rPr>
              <a:t>Fifth Outline Level</a:t>
            </a:r>
          </a:p>
          <a:p>
            <a:pPr marL="2592000" lvl="5" indent="-216000">
              <a:lnSpc>
                <a:spcPct val="90000"/>
              </a:lnSpc>
              <a:spcBef>
                <a:spcPts val="283"/>
              </a:spcBef>
              <a:buClr>
                <a:srgbClr val="000000"/>
              </a:buClr>
              <a:buSzPct val="45000"/>
              <a:buFont typeface="Wingdings" charset="2"/>
              <a:buChar char=""/>
            </a:pPr>
            <a:r>
              <a:rPr lang="en-DE" sz="2000" b="0" u="none" strike="noStrike">
                <a:solidFill>
                  <a:schemeClr val="dk1"/>
                </a:solidFill>
                <a:uFillTx/>
                <a:latin typeface="Arial"/>
              </a:rPr>
              <a:t>Sixth Outline Level</a:t>
            </a:r>
          </a:p>
          <a:p>
            <a:pPr marL="3024000" lvl="6" indent="-216000">
              <a:lnSpc>
                <a:spcPct val="90000"/>
              </a:lnSpc>
              <a:spcBef>
                <a:spcPts val="283"/>
              </a:spcBef>
              <a:buClr>
                <a:srgbClr val="000000"/>
              </a:buClr>
              <a:buSzPct val="45000"/>
              <a:buFont typeface="Wingdings" charset="2"/>
              <a:buChar char=""/>
            </a:pPr>
            <a:r>
              <a:rPr lang="en-DE" sz="2000" b="0" u="none" strike="noStrike">
                <a:solidFill>
                  <a:schemeClr val="dk1"/>
                </a:solidFill>
                <a:uFillTx/>
                <a:latin typeface="Arial"/>
              </a:rPr>
              <a:t>Seventh Outline Level</a:t>
            </a:r>
          </a:p>
        </p:txBody>
      </p:sp>
    </p:spTree>
  </p:cSld>
  <p:clrMap bg1="lt1" tx1="dk1" bg2="dk2" tx2="lt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 name="Picture 2" descr="A white flower on a yellow background&#10;&#10;Description automatically generated"/>
          <p:cNvPicPr/>
          <p:nvPr/>
        </p:nvPicPr>
        <p:blipFill>
          <a:blip r:embed="rId3"/>
          <a:stretch/>
        </p:blipFill>
        <p:spPr>
          <a:xfrm>
            <a:off x="8037720" y="0"/>
            <a:ext cx="793440" cy="1108080"/>
          </a:xfrm>
          <a:prstGeom prst="rect">
            <a:avLst/>
          </a:prstGeom>
          <a:noFill/>
          <a:ln w="0">
            <a:noFill/>
          </a:ln>
        </p:spPr>
      </p:pic>
      <p:sp>
        <p:nvSpPr>
          <p:cNvPr id="17"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pPr indent="0">
              <a:buNone/>
            </a:pPr>
            <a:r>
              <a:rPr lang="en-DE" sz="4400" b="0" u="none" strike="noStrike">
                <a:solidFill>
                  <a:schemeClr val="dk1"/>
                </a:solidFill>
                <a:uFillTx/>
                <a:latin typeface="Arial"/>
              </a:rPr>
              <a:t>Click to edit the title text format</a:t>
            </a:r>
          </a:p>
        </p:txBody>
      </p:sp>
      <p:sp>
        <p:nvSpPr>
          <p:cNvPr id="18"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1800" b="0" u="none" strike="noStrike">
                <a:solidFill>
                  <a:schemeClr val="dk1"/>
                </a:solidFill>
                <a:uFillTx/>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DE" sz="1800" b="0" u="none" strike="noStrike">
                <a:solidFill>
                  <a:schemeClr val="dk1"/>
                </a:solidFill>
                <a:uFillTx/>
                <a:latin typeface="Arial"/>
              </a:rPr>
              <a:t>Second Outline Level</a:t>
            </a:r>
          </a:p>
          <a:p>
            <a:pPr marL="1296000" lvl="2" indent="-288000">
              <a:lnSpc>
                <a:spcPct val="90000"/>
              </a:lnSpc>
              <a:spcBef>
                <a:spcPts val="850"/>
              </a:spcBef>
              <a:buClr>
                <a:srgbClr val="000000"/>
              </a:buClr>
              <a:buSzPct val="45000"/>
              <a:buFont typeface="Wingdings" charset="2"/>
              <a:buChar char=""/>
            </a:pPr>
            <a:r>
              <a:rPr lang="en-DE" sz="1800" b="0" u="none" strike="noStrike">
                <a:solidFill>
                  <a:schemeClr val="dk1"/>
                </a:solidFill>
                <a:uFillTx/>
                <a:latin typeface="Arial"/>
              </a:rPr>
              <a:t>Third Outline Level</a:t>
            </a:r>
          </a:p>
          <a:p>
            <a:pPr marL="1728000" lvl="3" indent="-216000">
              <a:lnSpc>
                <a:spcPct val="90000"/>
              </a:lnSpc>
              <a:spcBef>
                <a:spcPts val="567"/>
              </a:spcBef>
              <a:buClr>
                <a:srgbClr val="000000"/>
              </a:buClr>
              <a:buSzPct val="75000"/>
              <a:buFont typeface="Symbol" charset="2"/>
              <a:buChar char=""/>
            </a:pPr>
            <a:r>
              <a:rPr lang="en-DE" sz="1800" b="0" u="none" strike="noStrike">
                <a:solidFill>
                  <a:schemeClr val="dk1"/>
                </a:solidFill>
                <a:uFillTx/>
                <a:latin typeface="Arial"/>
              </a:rPr>
              <a:t>Fourth Outline Level</a:t>
            </a:r>
          </a:p>
          <a:p>
            <a:pPr marL="2160000" lvl="4"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Fifth Outline Level</a:t>
            </a:r>
          </a:p>
          <a:p>
            <a:pPr marL="2592000" lvl="5"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Sixth Outline Level</a:t>
            </a:r>
          </a:p>
          <a:p>
            <a:pPr marL="3024000" lvl="6"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Seventh Outline Level</a:t>
            </a:r>
          </a:p>
        </p:txBody>
      </p:sp>
      <p:sp>
        <p:nvSpPr>
          <p:cNvPr id="19" name="PlaceHolder 3"/>
          <p:cNvSpPr>
            <a:spLocks noGrp="1"/>
          </p:cNvSpPr>
          <p:nvPr>
            <p:ph type="sldNum" idx="4"/>
          </p:nvPr>
        </p:nvSpPr>
        <p:spPr>
          <a:xfrm>
            <a:off x="8472600" y="4663080"/>
            <a:ext cx="547560" cy="392400"/>
          </a:xfrm>
          <a:prstGeom prst="rect">
            <a:avLst/>
          </a:prstGeom>
          <a:noFill/>
          <a:ln w="0">
            <a:noFill/>
          </a:ln>
        </p:spPr>
        <p:txBody>
          <a:bodyPr lIns="91440" tIns="91440" rIns="91440" bIns="91440" anchor="ctr">
            <a:noAutofit/>
          </a:bodyPr>
          <a:lstStyle>
            <a:lvl1pPr indent="0" algn="r" defTabSz="914400">
              <a:lnSpc>
                <a:spcPct val="100000"/>
              </a:lnSpc>
              <a:buNone/>
              <a:tabLst>
                <a:tab pos="0" algn="l"/>
              </a:tabLst>
              <a:defRPr lang="de" sz="1000" b="0" u="none" strike="noStrike">
                <a:solidFill>
                  <a:schemeClr val="dk2"/>
                </a:solidFill>
                <a:uFillTx/>
                <a:latin typeface="Open Sans Light"/>
                <a:ea typeface="Open Sans Light"/>
              </a:defRPr>
            </a:lvl1pPr>
          </a:lstStyle>
          <a:p>
            <a:pPr indent="0" algn="r" defTabSz="914400">
              <a:lnSpc>
                <a:spcPct val="100000"/>
              </a:lnSpc>
              <a:buNone/>
              <a:tabLst>
                <a:tab pos="0" algn="l"/>
              </a:tabLst>
            </a:pPr>
            <a:fld id="{6129FDF8-AC89-40EB-995B-B325058F66A9}" type="slidenum">
              <a:rPr lang="de" sz="1000" b="0" u="none" strike="noStrike">
                <a:solidFill>
                  <a:schemeClr val="dk2"/>
                </a:solidFill>
                <a:uFillTx/>
                <a:latin typeface="Open Sans Light"/>
                <a:ea typeface="Open Sans Light"/>
              </a:rPr>
              <a:t>‹#›</a:t>
            </a:fld>
            <a:endParaRPr lang="en-US" sz="1000" b="0" u="none" strike="noStrik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0" name="Picture 2" descr="A white flower on a yellow background&#10;&#10;Description automatically generated"/>
          <p:cNvPicPr/>
          <p:nvPr/>
        </p:nvPicPr>
        <p:blipFill>
          <a:blip r:embed="rId3"/>
          <a:stretch/>
        </p:blipFill>
        <p:spPr>
          <a:xfrm>
            <a:off x="8037720" y="0"/>
            <a:ext cx="793440" cy="1108080"/>
          </a:xfrm>
          <a:prstGeom prst="rect">
            <a:avLst/>
          </a:prstGeom>
          <a:noFill/>
          <a:ln w="0">
            <a:noFill/>
          </a:ln>
        </p:spPr>
      </p:pic>
      <p:sp>
        <p:nvSpPr>
          <p:cNvPr id="31"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pPr indent="0">
              <a:buNone/>
            </a:pPr>
            <a:r>
              <a:rPr lang="en-DE" sz="4400" b="0" u="none" strike="noStrike">
                <a:solidFill>
                  <a:schemeClr val="dk1"/>
                </a:solidFill>
                <a:uFillTx/>
                <a:latin typeface="Arial"/>
              </a:rPr>
              <a:t>Click to edit the title text format</a:t>
            </a:r>
          </a:p>
        </p:txBody>
      </p:sp>
      <p:sp>
        <p:nvSpPr>
          <p:cNvPr id="32" name="PlaceHolder 2"/>
          <p:cNvSpPr>
            <a:spLocks noGrp="1"/>
          </p:cNvSpPr>
          <p:nvPr>
            <p:ph type="sldNum" idx="6"/>
          </p:nvPr>
        </p:nvSpPr>
        <p:spPr>
          <a:xfrm>
            <a:off x="8472600" y="4663080"/>
            <a:ext cx="547560" cy="392400"/>
          </a:xfrm>
          <a:prstGeom prst="rect">
            <a:avLst/>
          </a:prstGeom>
          <a:noFill/>
          <a:ln w="0">
            <a:noFill/>
          </a:ln>
        </p:spPr>
        <p:txBody>
          <a:bodyPr lIns="91440" tIns="91440" rIns="91440" bIns="91440" anchor="ctr">
            <a:noAutofit/>
          </a:bodyPr>
          <a:lstStyle>
            <a:lvl1pPr indent="0" algn="r" defTabSz="914400">
              <a:lnSpc>
                <a:spcPct val="100000"/>
              </a:lnSpc>
              <a:buNone/>
              <a:tabLst>
                <a:tab pos="0" algn="l"/>
              </a:tabLst>
              <a:defRPr lang="de" sz="1000" b="0" u="none" strike="noStrike">
                <a:solidFill>
                  <a:schemeClr val="dk2"/>
                </a:solidFill>
                <a:uFillTx/>
                <a:latin typeface="Open Sans Light"/>
                <a:ea typeface="Open Sans Light"/>
              </a:defRPr>
            </a:lvl1pPr>
          </a:lstStyle>
          <a:p>
            <a:pPr indent="0" algn="r" defTabSz="914400">
              <a:lnSpc>
                <a:spcPct val="100000"/>
              </a:lnSpc>
              <a:buNone/>
              <a:tabLst>
                <a:tab pos="0" algn="l"/>
              </a:tabLst>
            </a:pPr>
            <a:fld id="{3DA3767C-94A1-4B18-BFA0-D026DBC17260}" type="slidenum">
              <a:rPr lang="de" sz="1000" b="0" u="none" strike="noStrike">
                <a:solidFill>
                  <a:schemeClr val="dk2"/>
                </a:solidFill>
                <a:uFillTx/>
                <a:latin typeface="Open Sans Light"/>
                <a:ea typeface="Open Sans Light"/>
              </a:rPr>
              <a:t>‹#›</a:t>
            </a:fld>
            <a:endParaRPr lang="en-US" sz="1000" b="0" u="none" strike="noStrike">
              <a:solidFill>
                <a:srgbClr val="000000"/>
              </a:solidFill>
              <a:uFillTx/>
              <a:latin typeface="Times New Roman"/>
            </a:endParaRPr>
          </a:p>
        </p:txBody>
      </p:sp>
      <p:sp>
        <p:nvSpPr>
          <p:cNvPr id="3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2800" b="0" u="none" strike="noStrike">
                <a:solidFill>
                  <a:schemeClr val="dk1"/>
                </a:solidFill>
                <a:uFillTx/>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DE" sz="2000" b="0" u="none" strike="noStrike">
                <a:solidFill>
                  <a:schemeClr val="dk1"/>
                </a:solidFill>
                <a:uFillTx/>
                <a:latin typeface="Arial"/>
              </a:rPr>
              <a:t>Second Outline Level</a:t>
            </a:r>
          </a:p>
          <a:p>
            <a:pPr marL="1296000" lvl="2" indent="-288000">
              <a:lnSpc>
                <a:spcPct val="90000"/>
              </a:lnSpc>
              <a:spcBef>
                <a:spcPts val="850"/>
              </a:spcBef>
              <a:buClr>
                <a:srgbClr val="000000"/>
              </a:buClr>
              <a:buSzPct val="45000"/>
              <a:buFont typeface="Wingdings" charset="2"/>
              <a:buChar char=""/>
            </a:pPr>
            <a:r>
              <a:rPr lang="en-DE" sz="1800" b="0" u="none" strike="noStrike">
                <a:solidFill>
                  <a:schemeClr val="dk1"/>
                </a:solidFill>
                <a:uFillTx/>
                <a:latin typeface="Arial"/>
              </a:rPr>
              <a:t>Third Outline Level</a:t>
            </a:r>
          </a:p>
          <a:p>
            <a:pPr marL="1728000" lvl="3" indent="-216000">
              <a:lnSpc>
                <a:spcPct val="90000"/>
              </a:lnSpc>
              <a:spcBef>
                <a:spcPts val="567"/>
              </a:spcBef>
              <a:buClr>
                <a:srgbClr val="000000"/>
              </a:buClr>
              <a:buSzPct val="75000"/>
              <a:buFont typeface="Symbol" charset="2"/>
              <a:buChar char=""/>
            </a:pPr>
            <a:r>
              <a:rPr lang="en-DE" sz="1800" b="0" u="none" strike="noStrike">
                <a:solidFill>
                  <a:schemeClr val="dk1"/>
                </a:solidFill>
                <a:uFillTx/>
                <a:latin typeface="Arial"/>
              </a:rPr>
              <a:t>Fourth Outline Level</a:t>
            </a:r>
          </a:p>
          <a:p>
            <a:pPr marL="2160000" lvl="4" indent="-216000">
              <a:lnSpc>
                <a:spcPct val="90000"/>
              </a:lnSpc>
              <a:spcBef>
                <a:spcPts val="283"/>
              </a:spcBef>
              <a:buClr>
                <a:srgbClr val="000000"/>
              </a:buClr>
              <a:buSzPct val="45000"/>
              <a:buFont typeface="Wingdings" charset="2"/>
              <a:buChar char=""/>
            </a:pPr>
            <a:r>
              <a:rPr lang="en-DE" sz="2000" b="0" u="none" strike="noStrike">
                <a:solidFill>
                  <a:schemeClr val="dk1"/>
                </a:solidFill>
                <a:uFillTx/>
                <a:latin typeface="Arial"/>
              </a:rPr>
              <a:t>Fifth Outline Level</a:t>
            </a:r>
          </a:p>
          <a:p>
            <a:pPr marL="2592000" lvl="5" indent="-216000">
              <a:lnSpc>
                <a:spcPct val="90000"/>
              </a:lnSpc>
              <a:spcBef>
                <a:spcPts val="283"/>
              </a:spcBef>
              <a:buClr>
                <a:srgbClr val="000000"/>
              </a:buClr>
              <a:buSzPct val="45000"/>
              <a:buFont typeface="Wingdings" charset="2"/>
              <a:buChar char=""/>
            </a:pPr>
            <a:r>
              <a:rPr lang="en-DE" sz="2000" b="0" u="none" strike="noStrike">
                <a:solidFill>
                  <a:schemeClr val="dk1"/>
                </a:solidFill>
                <a:uFillTx/>
                <a:latin typeface="Arial"/>
              </a:rPr>
              <a:t>Sixth Outline Level</a:t>
            </a:r>
          </a:p>
          <a:p>
            <a:pPr marL="3024000" lvl="6" indent="-216000">
              <a:lnSpc>
                <a:spcPct val="90000"/>
              </a:lnSpc>
              <a:spcBef>
                <a:spcPts val="283"/>
              </a:spcBef>
              <a:buClr>
                <a:srgbClr val="000000"/>
              </a:buClr>
              <a:buSzPct val="45000"/>
              <a:buFont typeface="Wingdings" charset="2"/>
              <a:buChar char=""/>
            </a:pPr>
            <a:r>
              <a:rPr lang="en-DE" sz="2000" b="0" u="none" strike="noStrike">
                <a:solidFill>
                  <a:schemeClr val="dk1"/>
                </a:solidFill>
                <a:uFillTx/>
                <a:latin typeface="Arial"/>
              </a:rPr>
              <a:t>Seventh Outline Level</a:t>
            </a:r>
          </a:p>
        </p:txBody>
      </p:sp>
    </p:spTree>
  </p:cSld>
  <p:clrMap bg1="lt1" tx1="dk1" bg2="dk2" tx2="lt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6" name="Picture 2" descr="A white flower on a yellow background&#10;&#10;Description automatically generated"/>
          <p:cNvPicPr/>
          <p:nvPr/>
        </p:nvPicPr>
        <p:blipFill>
          <a:blip r:embed="rId6"/>
          <a:stretch/>
        </p:blipFill>
        <p:spPr>
          <a:xfrm>
            <a:off x="8037720" y="0"/>
            <a:ext cx="793440" cy="1108080"/>
          </a:xfrm>
          <a:prstGeom prst="rect">
            <a:avLst/>
          </a:prstGeom>
          <a:noFill/>
          <a:ln w="0">
            <a:noFill/>
          </a:ln>
        </p:spPr>
      </p:pic>
      <p:sp>
        <p:nvSpPr>
          <p:cNvPr id="37" name="PlaceHolder 1"/>
          <p:cNvSpPr>
            <a:spLocks noGrp="1"/>
          </p:cNvSpPr>
          <p:nvPr>
            <p:ph type="sldNum" idx="7"/>
          </p:nvPr>
        </p:nvSpPr>
        <p:spPr>
          <a:xfrm>
            <a:off x="8472600" y="4663080"/>
            <a:ext cx="547560" cy="392400"/>
          </a:xfrm>
          <a:prstGeom prst="rect">
            <a:avLst/>
          </a:prstGeom>
          <a:noFill/>
          <a:ln w="0">
            <a:noFill/>
          </a:ln>
        </p:spPr>
        <p:txBody>
          <a:bodyPr lIns="91440" tIns="91440" rIns="91440" bIns="91440" anchor="ctr">
            <a:noAutofit/>
          </a:bodyPr>
          <a:lstStyle>
            <a:lvl1pPr indent="0" algn="r" defTabSz="914400">
              <a:lnSpc>
                <a:spcPct val="100000"/>
              </a:lnSpc>
              <a:buNone/>
              <a:tabLst>
                <a:tab pos="0" algn="l"/>
              </a:tabLst>
              <a:defRPr lang="de" sz="1000" b="0" u="none" strike="noStrike">
                <a:solidFill>
                  <a:schemeClr val="dk2"/>
                </a:solidFill>
                <a:uFillTx/>
                <a:latin typeface="Open Sans Light"/>
                <a:ea typeface="Open Sans Light"/>
              </a:defRPr>
            </a:lvl1pPr>
          </a:lstStyle>
          <a:p>
            <a:pPr indent="0" algn="r" defTabSz="914400">
              <a:lnSpc>
                <a:spcPct val="100000"/>
              </a:lnSpc>
              <a:buNone/>
              <a:tabLst>
                <a:tab pos="0" algn="l"/>
              </a:tabLst>
            </a:pPr>
            <a:fld id="{45C5B9CB-CC57-4E0F-90C9-1C2A7B7E8404}" type="slidenum">
              <a:rPr lang="de" sz="1000" b="0" u="none" strike="noStrike">
                <a:solidFill>
                  <a:schemeClr val="dk2"/>
                </a:solidFill>
                <a:uFillTx/>
                <a:latin typeface="Open Sans Light"/>
                <a:ea typeface="Open Sans Light"/>
              </a:rPr>
              <a:t>‹#›</a:t>
            </a:fld>
            <a:endParaRPr lang="en-US" sz="1000" b="0" u="none" strike="noStrike">
              <a:solidFill>
                <a:srgbClr val="000000"/>
              </a:solidFill>
              <a:uFillTx/>
              <a:latin typeface="Times New Roman"/>
            </a:endParaRPr>
          </a:p>
        </p:txBody>
      </p:sp>
      <p:sp>
        <p:nvSpPr>
          <p:cNvPr id="38"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r>
              <a:rPr lang="en-DE" sz="1800" b="0" u="none" strike="noStrike">
                <a:solidFill>
                  <a:schemeClr val="dk1"/>
                </a:solidFill>
                <a:uFillTx/>
                <a:latin typeface="Arial"/>
              </a:rPr>
              <a:t>Click to edit the title text format</a:t>
            </a:r>
          </a:p>
        </p:txBody>
      </p: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2800" b="0" u="none" strike="noStrike">
                <a:solidFill>
                  <a:schemeClr val="dk1"/>
                </a:solidFill>
                <a:uFillTx/>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DE" sz="2000" b="0" u="none" strike="noStrike">
                <a:solidFill>
                  <a:schemeClr val="dk1"/>
                </a:solidFill>
                <a:uFillTx/>
                <a:latin typeface="Arial"/>
              </a:rPr>
              <a:t>Second Outline Level</a:t>
            </a:r>
          </a:p>
          <a:p>
            <a:pPr marL="1296000" lvl="2" indent="-288000">
              <a:lnSpc>
                <a:spcPct val="90000"/>
              </a:lnSpc>
              <a:spcBef>
                <a:spcPts val="850"/>
              </a:spcBef>
              <a:buClr>
                <a:srgbClr val="000000"/>
              </a:buClr>
              <a:buSzPct val="45000"/>
              <a:buFont typeface="Wingdings" charset="2"/>
              <a:buChar char=""/>
            </a:pPr>
            <a:r>
              <a:rPr lang="en-DE" sz="1800" b="0" u="none" strike="noStrike">
                <a:solidFill>
                  <a:schemeClr val="dk1"/>
                </a:solidFill>
                <a:uFillTx/>
                <a:latin typeface="Arial"/>
              </a:rPr>
              <a:t>Third Outline Level</a:t>
            </a:r>
          </a:p>
          <a:p>
            <a:pPr marL="1728000" lvl="3" indent="-216000">
              <a:lnSpc>
                <a:spcPct val="90000"/>
              </a:lnSpc>
              <a:spcBef>
                <a:spcPts val="567"/>
              </a:spcBef>
              <a:buClr>
                <a:srgbClr val="000000"/>
              </a:buClr>
              <a:buSzPct val="75000"/>
              <a:buFont typeface="Symbol" charset="2"/>
              <a:buChar char=""/>
            </a:pPr>
            <a:r>
              <a:rPr lang="en-DE" sz="1800" b="0" u="none" strike="noStrike">
                <a:solidFill>
                  <a:schemeClr val="dk1"/>
                </a:solidFill>
                <a:uFillTx/>
                <a:latin typeface="Arial"/>
              </a:rPr>
              <a:t>Fourth Outline Level</a:t>
            </a:r>
          </a:p>
          <a:p>
            <a:pPr marL="2160000" lvl="4" indent="-216000">
              <a:lnSpc>
                <a:spcPct val="90000"/>
              </a:lnSpc>
              <a:spcBef>
                <a:spcPts val="283"/>
              </a:spcBef>
              <a:buClr>
                <a:srgbClr val="000000"/>
              </a:buClr>
              <a:buSzPct val="45000"/>
              <a:buFont typeface="Wingdings" charset="2"/>
              <a:buChar char=""/>
            </a:pPr>
            <a:r>
              <a:rPr lang="en-DE" sz="2000" b="0" u="none" strike="noStrike">
                <a:solidFill>
                  <a:schemeClr val="dk1"/>
                </a:solidFill>
                <a:uFillTx/>
                <a:latin typeface="Arial"/>
              </a:rPr>
              <a:t>Fifth Outline Level</a:t>
            </a:r>
          </a:p>
          <a:p>
            <a:pPr marL="2592000" lvl="5" indent="-216000">
              <a:lnSpc>
                <a:spcPct val="90000"/>
              </a:lnSpc>
              <a:spcBef>
                <a:spcPts val="283"/>
              </a:spcBef>
              <a:buClr>
                <a:srgbClr val="000000"/>
              </a:buClr>
              <a:buSzPct val="45000"/>
              <a:buFont typeface="Wingdings" charset="2"/>
              <a:buChar char=""/>
            </a:pPr>
            <a:r>
              <a:rPr lang="en-DE" sz="2000" b="0" u="none" strike="noStrike">
                <a:solidFill>
                  <a:schemeClr val="dk1"/>
                </a:solidFill>
                <a:uFillTx/>
                <a:latin typeface="Arial"/>
              </a:rPr>
              <a:t>Sixth Outline Level</a:t>
            </a:r>
          </a:p>
          <a:p>
            <a:pPr marL="3024000" lvl="6" indent="-216000">
              <a:lnSpc>
                <a:spcPct val="90000"/>
              </a:lnSpc>
              <a:spcBef>
                <a:spcPts val="283"/>
              </a:spcBef>
              <a:buClr>
                <a:srgbClr val="000000"/>
              </a:buClr>
              <a:buSzPct val="45000"/>
              <a:buFont typeface="Wingdings" charset="2"/>
              <a:buChar char=""/>
            </a:pPr>
            <a:r>
              <a:rPr lang="en-DE" sz="2000" b="0" u="none" strike="noStrike">
                <a:solidFill>
                  <a:schemeClr val="dk1"/>
                </a:solidFill>
                <a:uFillTx/>
                <a:latin typeface="Arial"/>
              </a:rPr>
              <a:t>Seventh Outline Level</a:t>
            </a: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7" name="Picture 1" descr="A white flower on a yellow background&#10;&#10;Description automatically generated"/>
          <p:cNvPicPr/>
          <p:nvPr/>
        </p:nvPicPr>
        <p:blipFill>
          <a:blip r:embed="rId7"/>
          <a:stretch/>
        </p:blipFill>
        <p:spPr>
          <a:xfrm>
            <a:off x="8037720" y="0"/>
            <a:ext cx="793440" cy="1108080"/>
          </a:xfrm>
          <a:prstGeom prst="rect">
            <a:avLst/>
          </a:prstGeom>
          <a:noFill/>
          <a:ln w="0">
            <a:noFill/>
          </a:ln>
        </p:spPr>
      </p:pic>
      <p:sp>
        <p:nvSpPr>
          <p:cNvPr id="48"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pPr indent="0">
              <a:buNone/>
            </a:pPr>
            <a:r>
              <a:rPr lang="en-DE" sz="4400" b="0" u="none" strike="noStrike">
                <a:solidFill>
                  <a:schemeClr val="dk1"/>
                </a:solidFill>
                <a:uFillTx/>
                <a:latin typeface="Arial"/>
              </a:rPr>
              <a:t>Click to edit the title text format</a:t>
            </a:r>
          </a:p>
        </p:txBody>
      </p:sp>
      <p:sp>
        <p:nvSpPr>
          <p:cNvPr id="49"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1800" b="0" u="none" strike="noStrike">
                <a:solidFill>
                  <a:schemeClr val="dk1"/>
                </a:solidFill>
                <a:uFillTx/>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DE" sz="1800" b="0" u="none" strike="noStrike">
                <a:solidFill>
                  <a:schemeClr val="dk1"/>
                </a:solidFill>
                <a:uFillTx/>
                <a:latin typeface="Arial"/>
              </a:rPr>
              <a:t>Second Outline Level</a:t>
            </a:r>
          </a:p>
          <a:p>
            <a:pPr marL="1296000" lvl="2" indent="-288000">
              <a:lnSpc>
                <a:spcPct val="90000"/>
              </a:lnSpc>
              <a:spcBef>
                <a:spcPts val="850"/>
              </a:spcBef>
              <a:buClr>
                <a:srgbClr val="000000"/>
              </a:buClr>
              <a:buSzPct val="45000"/>
              <a:buFont typeface="Wingdings" charset="2"/>
              <a:buChar char=""/>
            </a:pPr>
            <a:r>
              <a:rPr lang="en-DE" sz="1800" b="0" u="none" strike="noStrike">
                <a:solidFill>
                  <a:schemeClr val="dk1"/>
                </a:solidFill>
                <a:uFillTx/>
                <a:latin typeface="Arial"/>
              </a:rPr>
              <a:t>Third Outline Level</a:t>
            </a:r>
          </a:p>
          <a:p>
            <a:pPr marL="1728000" lvl="3" indent="-216000">
              <a:lnSpc>
                <a:spcPct val="90000"/>
              </a:lnSpc>
              <a:spcBef>
                <a:spcPts val="567"/>
              </a:spcBef>
              <a:buClr>
                <a:srgbClr val="000000"/>
              </a:buClr>
              <a:buSzPct val="75000"/>
              <a:buFont typeface="Symbol" charset="2"/>
              <a:buChar char=""/>
            </a:pPr>
            <a:r>
              <a:rPr lang="en-DE" sz="1800" b="0" u="none" strike="noStrike">
                <a:solidFill>
                  <a:schemeClr val="dk1"/>
                </a:solidFill>
                <a:uFillTx/>
                <a:latin typeface="Arial"/>
              </a:rPr>
              <a:t>Fourth Outline Level</a:t>
            </a:r>
          </a:p>
          <a:p>
            <a:pPr marL="2160000" lvl="4"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Fifth Outline Level</a:t>
            </a:r>
          </a:p>
          <a:p>
            <a:pPr marL="2592000" lvl="5"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Sixth Outline Level</a:t>
            </a:r>
          </a:p>
          <a:p>
            <a:pPr marL="3024000" lvl="6"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Seventh Outline Level</a:t>
            </a:r>
          </a:p>
        </p:txBody>
      </p:sp>
      <p:sp>
        <p:nvSpPr>
          <p:cNvPr id="50" name="PlaceHolder 3"/>
          <p:cNvSpPr>
            <a:spLocks noGrp="1"/>
          </p:cNvSpPr>
          <p:nvPr>
            <p:ph type="sldNum" idx="8"/>
          </p:nvPr>
        </p:nvSpPr>
        <p:spPr>
          <a:xfrm>
            <a:off x="8472600" y="4663080"/>
            <a:ext cx="547560" cy="392400"/>
          </a:xfrm>
          <a:prstGeom prst="rect">
            <a:avLst/>
          </a:prstGeom>
          <a:noFill/>
          <a:ln w="0">
            <a:noFill/>
          </a:ln>
        </p:spPr>
        <p:txBody>
          <a:bodyPr lIns="91440" tIns="91440" rIns="91440" bIns="91440" anchor="ctr">
            <a:noAutofit/>
          </a:bodyPr>
          <a:lstStyle>
            <a:lvl1pPr indent="0" algn="r" defTabSz="914400">
              <a:lnSpc>
                <a:spcPct val="100000"/>
              </a:lnSpc>
              <a:buNone/>
              <a:tabLst>
                <a:tab pos="0" algn="l"/>
              </a:tabLst>
              <a:defRPr lang="de" sz="1000" b="0" u="none" strike="noStrike">
                <a:solidFill>
                  <a:schemeClr val="dk2"/>
                </a:solidFill>
                <a:uFillTx/>
                <a:latin typeface="Open Sans Light"/>
                <a:ea typeface="Open Sans Light"/>
              </a:defRPr>
            </a:lvl1pPr>
          </a:lstStyle>
          <a:p>
            <a:pPr indent="0" algn="r" defTabSz="914400">
              <a:lnSpc>
                <a:spcPct val="100000"/>
              </a:lnSpc>
              <a:buNone/>
              <a:tabLst>
                <a:tab pos="0" algn="l"/>
              </a:tabLst>
            </a:pPr>
            <a:fld id="{AD0D0CF8-5F47-4096-8F7F-7DF8B9F05F8A}" type="slidenum">
              <a:rPr lang="de" sz="1000" b="0" u="none" strike="noStrike">
                <a:solidFill>
                  <a:schemeClr val="dk2"/>
                </a:solidFill>
                <a:uFillTx/>
                <a:latin typeface="Open Sans Light"/>
                <a:ea typeface="Open Sans Light"/>
              </a:rPr>
              <a:t>‹#›</a:t>
            </a:fld>
            <a:endParaRPr lang="en-US" sz="1000" b="0" u="none" strike="noStrik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5" name="Picture 1" descr="A white flower on a yellow background&#10;&#10;Description automatically generated"/>
          <p:cNvPicPr/>
          <p:nvPr/>
        </p:nvPicPr>
        <p:blipFill>
          <a:blip r:embed="rId3"/>
          <a:stretch/>
        </p:blipFill>
        <p:spPr>
          <a:xfrm>
            <a:off x="8037720" y="0"/>
            <a:ext cx="793440" cy="1108080"/>
          </a:xfrm>
          <a:prstGeom prst="rect">
            <a:avLst/>
          </a:prstGeom>
          <a:noFill/>
          <a:ln w="0">
            <a:noFill/>
          </a:ln>
        </p:spPr>
      </p:pic>
      <p:sp>
        <p:nvSpPr>
          <p:cNvPr id="56"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pPr indent="0">
              <a:buNone/>
            </a:pPr>
            <a:r>
              <a:rPr lang="en-DE" sz="4400" b="0" u="none" strike="noStrike">
                <a:solidFill>
                  <a:schemeClr val="dk1"/>
                </a:solidFill>
                <a:uFillTx/>
                <a:latin typeface="Arial"/>
              </a:rPr>
              <a:t>Click to edit the title text format</a:t>
            </a:r>
          </a:p>
        </p:txBody>
      </p:sp>
      <p:sp>
        <p:nvSpPr>
          <p:cNvPr id="57" name="PlaceHolder 2"/>
          <p:cNvSpPr>
            <a:spLocks noGrp="1"/>
          </p:cNvSpPr>
          <p:nvPr>
            <p:ph type="body"/>
          </p:nvPr>
        </p:nvSpPr>
        <p:spPr>
          <a:xfrm>
            <a:off x="457200" y="1203480"/>
            <a:ext cx="4015440" cy="2982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1800" b="0" u="none" strike="noStrike">
                <a:solidFill>
                  <a:schemeClr val="dk1"/>
                </a:solidFill>
                <a:uFillTx/>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DE" sz="1800" b="0" u="none" strike="noStrike">
                <a:solidFill>
                  <a:schemeClr val="dk1"/>
                </a:solidFill>
                <a:uFillTx/>
                <a:latin typeface="Arial"/>
              </a:rPr>
              <a:t>Second Outline Level</a:t>
            </a:r>
          </a:p>
          <a:p>
            <a:pPr marL="1296000" lvl="2" indent="-288000">
              <a:lnSpc>
                <a:spcPct val="90000"/>
              </a:lnSpc>
              <a:spcBef>
                <a:spcPts val="850"/>
              </a:spcBef>
              <a:buClr>
                <a:srgbClr val="000000"/>
              </a:buClr>
              <a:buSzPct val="45000"/>
              <a:buFont typeface="Wingdings" charset="2"/>
              <a:buChar char=""/>
            </a:pPr>
            <a:r>
              <a:rPr lang="en-DE" sz="1800" b="0" u="none" strike="noStrike">
                <a:solidFill>
                  <a:schemeClr val="dk1"/>
                </a:solidFill>
                <a:uFillTx/>
                <a:latin typeface="Arial"/>
              </a:rPr>
              <a:t>Third Outline Level</a:t>
            </a:r>
          </a:p>
          <a:p>
            <a:pPr marL="1728000" lvl="3" indent="-216000">
              <a:lnSpc>
                <a:spcPct val="90000"/>
              </a:lnSpc>
              <a:spcBef>
                <a:spcPts val="567"/>
              </a:spcBef>
              <a:buClr>
                <a:srgbClr val="000000"/>
              </a:buClr>
              <a:buSzPct val="75000"/>
              <a:buFont typeface="Symbol" charset="2"/>
              <a:buChar char=""/>
            </a:pPr>
            <a:r>
              <a:rPr lang="en-DE" sz="1800" b="0" u="none" strike="noStrike">
                <a:solidFill>
                  <a:schemeClr val="dk1"/>
                </a:solidFill>
                <a:uFillTx/>
                <a:latin typeface="Arial"/>
              </a:rPr>
              <a:t>Fourth Outline Level</a:t>
            </a:r>
          </a:p>
          <a:p>
            <a:pPr marL="2160000" lvl="4"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Fifth Outline Level</a:t>
            </a:r>
          </a:p>
          <a:p>
            <a:pPr marL="2592000" lvl="5"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Sixth Outline Level</a:t>
            </a:r>
          </a:p>
          <a:p>
            <a:pPr marL="3024000" lvl="6"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Seventh Outline Level</a:t>
            </a:r>
          </a:p>
        </p:txBody>
      </p:sp>
      <p:sp>
        <p:nvSpPr>
          <p:cNvPr id="58" name="PlaceHolder 3"/>
          <p:cNvSpPr>
            <a:spLocks noGrp="1"/>
          </p:cNvSpPr>
          <p:nvPr>
            <p:ph type="body"/>
          </p:nvPr>
        </p:nvSpPr>
        <p:spPr>
          <a:xfrm>
            <a:off x="4674240" y="1203480"/>
            <a:ext cx="4015440" cy="2982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1800" b="0" u="none" strike="noStrike">
                <a:solidFill>
                  <a:schemeClr val="dk1"/>
                </a:solidFill>
                <a:uFillTx/>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DE" sz="1800" b="0" u="none" strike="noStrike">
                <a:solidFill>
                  <a:schemeClr val="dk1"/>
                </a:solidFill>
                <a:uFillTx/>
                <a:latin typeface="Arial"/>
              </a:rPr>
              <a:t>Second Outline Level</a:t>
            </a:r>
          </a:p>
          <a:p>
            <a:pPr marL="1296000" lvl="2" indent="-288000">
              <a:lnSpc>
                <a:spcPct val="90000"/>
              </a:lnSpc>
              <a:spcBef>
                <a:spcPts val="850"/>
              </a:spcBef>
              <a:buClr>
                <a:srgbClr val="000000"/>
              </a:buClr>
              <a:buSzPct val="45000"/>
              <a:buFont typeface="Wingdings" charset="2"/>
              <a:buChar char=""/>
            </a:pPr>
            <a:r>
              <a:rPr lang="en-DE" sz="1800" b="0" u="none" strike="noStrike">
                <a:solidFill>
                  <a:schemeClr val="dk1"/>
                </a:solidFill>
                <a:uFillTx/>
                <a:latin typeface="Arial"/>
              </a:rPr>
              <a:t>Third Outline Level</a:t>
            </a:r>
          </a:p>
          <a:p>
            <a:pPr marL="1728000" lvl="3" indent="-216000">
              <a:lnSpc>
                <a:spcPct val="90000"/>
              </a:lnSpc>
              <a:spcBef>
                <a:spcPts val="567"/>
              </a:spcBef>
              <a:buClr>
                <a:srgbClr val="000000"/>
              </a:buClr>
              <a:buSzPct val="75000"/>
              <a:buFont typeface="Symbol" charset="2"/>
              <a:buChar char=""/>
            </a:pPr>
            <a:r>
              <a:rPr lang="en-DE" sz="1800" b="0" u="none" strike="noStrike">
                <a:solidFill>
                  <a:schemeClr val="dk1"/>
                </a:solidFill>
                <a:uFillTx/>
                <a:latin typeface="Arial"/>
              </a:rPr>
              <a:t>Fourth Outline Level</a:t>
            </a:r>
          </a:p>
          <a:p>
            <a:pPr marL="2160000" lvl="4"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Fifth Outline Level</a:t>
            </a:r>
          </a:p>
          <a:p>
            <a:pPr marL="2592000" lvl="5"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Sixth Outline Level</a:t>
            </a:r>
          </a:p>
          <a:p>
            <a:pPr marL="3024000" lvl="6"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Seventh Outline Level</a:t>
            </a:r>
          </a:p>
        </p:txBody>
      </p:sp>
      <p:sp>
        <p:nvSpPr>
          <p:cNvPr id="59" name="PlaceHolder 4"/>
          <p:cNvSpPr>
            <a:spLocks noGrp="1"/>
          </p:cNvSpPr>
          <p:nvPr>
            <p:ph type="sldNum" idx="9"/>
          </p:nvPr>
        </p:nvSpPr>
        <p:spPr>
          <a:xfrm>
            <a:off x="8472600" y="4663080"/>
            <a:ext cx="547560" cy="392400"/>
          </a:xfrm>
          <a:prstGeom prst="rect">
            <a:avLst/>
          </a:prstGeom>
          <a:noFill/>
          <a:ln w="0">
            <a:noFill/>
          </a:ln>
        </p:spPr>
        <p:txBody>
          <a:bodyPr lIns="91440" tIns="91440" rIns="91440" bIns="91440" anchor="ctr">
            <a:noAutofit/>
          </a:bodyPr>
          <a:lstStyle>
            <a:lvl1pPr indent="0" algn="r" defTabSz="914400">
              <a:lnSpc>
                <a:spcPct val="100000"/>
              </a:lnSpc>
              <a:buNone/>
              <a:tabLst>
                <a:tab pos="0" algn="l"/>
              </a:tabLst>
              <a:defRPr lang="de" sz="1000" b="0" u="none" strike="noStrike">
                <a:solidFill>
                  <a:schemeClr val="dk2"/>
                </a:solidFill>
                <a:uFillTx/>
                <a:latin typeface="Open Sans Light"/>
                <a:ea typeface="Open Sans Light"/>
              </a:defRPr>
            </a:lvl1pPr>
          </a:lstStyle>
          <a:p>
            <a:pPr indent="0" algn="r" defTabSz="914400">
              <a:lnSpc>
                <a:spcPct val="100000"/>
              </a:lnSpc>
              <a:buNone/>
              <a:tabLst>
                <a:tab pos="0" algn="l"/>
              </a:tabLst>
            </a:pPr>
            <a:fld id="{517FA3B6-FF97-479B-AD55-55EF40769B14}" type="slidenum">
              <a:rPr lang="de" sz="1000" b="0" u="none" strike="noStrike">
                <a:solidFill>
                  <a:schemeClr val="dk2"/>
                </a:solidFill>
                <a:uFillTx/>
                <a:latin typeface="Open Sans Light"/>
                <a:ea typeface="Open Sans Light"/>
              </a:rPr>
              <a:t>‹#›</a:t>
            </a:fld>
            <a:endParaRPr lang="en-US" sz="1000" b="0" u="none" strike="noStrik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3" name="Picture 1" descr="A white flower on a yellow background&#10;&#10;Description automatically generated"/>
          <p:cNvPicPr/>
          <p:nvPr/>
        </p:nvPicPr>
        <p:blipFill>
          <a:blip r:embed="rId3"/>
          <a:stretch/>
        </p:blipFill>
        <p:spPr>
          <a:xfrm>
            <a:off x="8037720" y="0"/>
            <a:ext cx="793440" cy="1108080"/>
          </a:xfrm>
          <a:prstGeom prst="rect">
            <a:avLst/>
          </a:prstGeom>
          <a:noFill/>
          <a:ln w="0">
            <a:noFill/>
          </a:ln>
        </p:spPr>
      </p:pic>
      <p:sp>
        <p:nvSpPr>
          <p:cNvPr id="64"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pPr indent="0">
              <a:buNone/>
            </a:pPr>
            <a:r>
              <a:rPr lang="en-DE" sz="4400" b="0" u="none" strike="noStrike">
                <a:solidFill>
                  <a:schemeClr val="dk1"/>
                </a:solidFill>
                <a:uFillTx/>
                <a:latin typeface="Arial"/>
              </a:rPr>
              <a:t>Click to edit the title text format</a:t>
            </a:r>
          </a:p>
        </p:txBody>
      </p:sp>
      <p:sp>
        <p:nvSpPr>
          <p:cNvPr id="65"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1800" b="0" u="none" strike="noStrike">
                <a:solidFill>
                  <a:schemeClr val="dk1"/>
                </a:solidFill>
                <a:uFillTx/>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DE" sz="1800" b="0" u="none" strike="noStrike">
                <a:solidFill>
                  <a:schemeClr val="dk1"/>
                </a:solidFill>
                <a:uFillTx/>
                <a:latin typeface="Arial"/>
              </a:rPr>
              <a:t>Second Outline Level</a:t>
            </a:r>
          </a:p>
          <a:p>
            <a:pPr marL="1296000" lvl="2" indent="-288000">
              <a:lnSpc>
                <a:spcPct val="90000"/>
              </a:lnSpc>
              <a:spcBef>
                <a:spcPts val="850"/>
              </a:spcBef>
              <a:buClr>
                <a:srgbClr val="000000"/>
              </a:buClr>
              <a:buSzPct val="45000"/>
              <a:buFont typeface="Wingdings" charset="2"/>
              <a:buChar char=""/>
            </a:pPr>
            <a:r>
              <a:rPr lang="en-DE" sz="1800" b="0" u="none" strike="noStrike">
                <a:solidFill>
                  <a:schemeClr val="dk1"/>
                </a:solidFill>
                <a:uFillTx/>
                <a:latin typeface="Arial"/>
              </a:rPr>
              <a:t>Third Outline Level</a:t>
            </a:r>
          </a:p>
          <a:p>
            <a:pPr marL="1728000" lvl="3" indent="-216000">
              <a:lnSpc>
                <a:spcPct val="90000"/>
              </a:lnSpc>
              <a:spcBef>
                <a:spcPts val="567"/>
              </a:spcBef>
              <a:buClr>
                <a:srgbClr val="000000"/>
              </a:buClr>
              <a:buSzPct val="75000"/>
              <a:buFont typeface="Symbol" charset="2"/>
              <a:buChar char=""/>
            </a:pPr>
            <a:r>
              <a:rPr lang="en-DE" sz="1800" b="0" u="none" strike="noStrike">
                <a:solidFill>
                  <a:schemeClr val="dk1"/>
                </a:solidFill>
                <a:uFillTx/>
                <a:latin typeface="Arial"/>
              </a:rPr>
              <a:t>Fourth Outline Level</a:t>
            </a:r>
          </a:p>
          <a:p>
            <a:pPr marL="2160000" lvl="4"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Fifth Outline Level</a:t>
            </a:r>
          </a:p>
          <a:p>
            <a:pPr marL="2592000" lvl="5"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Sixth Outline Level</a:t>
            </a:r>
          </a:p>
          <a:p>
            <a:pPr marL="3024000" lvl="6" indent="-216000">
              <a:lnSpc>
                <a:spcPct val="90000"/>
              </a:lnSpc>
              <a:spcBef>
                <a:spcPts val="283"/>
              </a:spcBef>
              <a:buClr>
                <a:srgbClr val="000000"/>
              </a:buClr>
              <a:buSzPct val="45000"/>
              <a:buFont typeface="Wingdings" charset="2"/>
              <a:buChar char=""/>
            </a:pPr>
            <a:r>
              <a:rPr lang="en-DE" sz="1800" b="0" u="none" strike="noStrike">
                <a:solidFill>
                  <a:schemeClr val="dk1"/>
                </a:solidFill>
                <a:uFillTx/>
                <a:latin typeface="Arial"/>
              </a:rPr>
              <a:t>Seventh Outline Level</a:t>
            </a:r>
          </a:p>
        </p:txBody>
      </p:sp>
      <p:sp>
        <p:nvSpPr>
          <p:cNvPr id="66" name="PlaceHolder 3"/>
          <p:cNvSpPr>
            <a:spLocks noGrp="1"/>
          </p:cNvSpPr>
          <p:nvPr>
            <p:ph type="sldNum" idx="10"/>
          </p:nvPr>
        </p:nvSpPr>
        <p:spPr>
          <a:xfrm>
            <a:off x="8472600" y="4663080"/>
            <a:ext cx="547560" cy="392400"/>
          </a:xfrm>
          <a:prstGeom prst="rect">
            <a:avLst/>
          </a:prstGeom>
          <a:noFill/>
          <a:ln w="0">
            <a:noFill/>
          </a:ln>
        </p:spPr>
        <p:txBody>
          <a:bodyPr lIns="91440" tIns="91440" rIns="91440" bIns="91440" anchor="ctr">
            <a:noAutofit/>
          </a:bodyPr>
          <a:lstStyle>
            <a:lvl1pPr indent="0" algn="r" defTabSz="914400">
              <a:lnSpc>
                <a:spcPct val="100000"/>
              </a:lnSpc>
              <a:buNone/>
              <a:tabLst>
                <a:tab pos="0" algn="l"/>
              </a:tabLst>
              <a:defRPr lang="de" sz="1000" b="0" u="none" strike="noStrike">
                <a:solidFill>
                  <a:schemeClr val="dk2"/>
                </a:solidFill>
                <a:uFillTx/>
                <a:latin typeface="Open Sans Light"/>
                <a:ea typeface="Open Sans Light"/>
              </a:defRPr>
            </a:lvl1pPr>
          </a:lstStyle>
          <a:p>
            <a:pPr indent="0" algn="r" defTabSz="914400">
              <a:lnSpc>
                <a:spcPct val="100000"/>
              </a:lnSpc>
              <a:buNone/>
              <a:tabLst>
                <a:tab pos="0" algn="l"/>
              </a:tabLst>
            </a:pPr>
            <a:fld id="{736854FC-2720-47A1-8A83-2C3A91BEA211}" type="slidenum">
              <a:rPr lang="de" sz="1000" b="0" u="none" strike="noStrike">
                <a:solidFill>
                  <a:schemeClr val="dk2"/>
                </a:solidFill>
                <a:uFillTx/>
                <a:latin typeface="Open Sans Light"/>
                <a:ea typeface="Open Sans Light"/>
              </a:rPr>
              <a:t>‹#›</a:t>
            </a:fld>
            <a:endParaRPr lang="en-US" sz="1000" b="0" u="none" strike="noStrik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3.tif"/><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13.tif"/><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tif"/><Relationship Id="rId5" Type="http://schemas.openxmlformats.org/officeDocument/2006/relationships/image" Target="../media/image10.tif"/><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hyperlink" Target="https://kubernetes.io/docs/tasks/tools/install-kubectl/" TargetMode="Externa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vanillacore.net/" TargetMode="External"/><Relationship Id="rId2" Type="http://schemas.openxmlformats.org/officeDocument/2006/relationships/hyperlink" Target="mailto:karsten@vanillacore.net" TargetMode="External"/><Relationship Id="rId1" Type="http://schemas.openxmlformats.org/officeDocument/2006/relationships/slideLayout" Target="../slideLayouts/slideLayout6.xml"/><Relationship Id="rId4" Type="http://schemas.openxmlformats.org/officeDocument/2006/relationships/hyperlink" Target="https://www.linkedin.com/in/samaschke/"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hyperlink" Target="http://hub.docker.com/" TargetMode="Externa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subTitle"/>
          </p:nvPr>
        </p:nvSpPr>
        <p:spPr>
          <a:xfrm>
            <a:off x="311760" y="3895920"/>
            <a:ext cx="8519400" cy="791640"/>
          </a:xfrm>
          <a:prstGeom prst="rect">
            <a:avLst/>
          </a:prstGeom>
          <a:noFill/>
          <a:ln w="0">
            <a:noFill/>
          </a:ln>
        </p:spPr>
        <p:txBody>
          <a:bodyPr lIns="91440" tIns="91440" rIns="91440" bIns="91440" anchor="t">
            <a:noAutofit/>
          </a:bodyPr>
          <a:lstStyle/>
          <a:p>
            <a:pPr algn="ctr" defTabSz="914400">
              <a:lnSpc>
                <a:spcPct val="100000"/>
              </a:lnSpc>
              <a:spcBef>
                <a:spcPts val="1001"/>
              </a:spcBef>
              <a:buClr>
                <a:srgbClr val="595959"/>
              </a:buClr>
              <a:tabLst>
                <a:tab pos="0" algn="l"/>
              </a:tabLst>
            </a:pPr>
            <a:r>
              <a:rPr lang="de" sz="2800" dirty="0">
                <a:solidFill>
                  <a:schemeClr val="dk2"/>
                </a:solidFill>
                <a:latin typeface="Open Sans Light"/>
                <a:ea typeface="Open Sans Light"/>
              </a:rPr>
              <a:t>Training </a:t>
            </a:r>
            <a:r>
              <a:rPr lang="de" sz="2800" b="0" u="none" strike="noStrike" dirty="0">
                <a:solidFill>
                  <a:schemeClr val="dk2"/>
                </a:solidFill>
                <a:uFillTx/>
                <a:latin typeface="Open Sans Light"/>
                <a:ea typeface="Open Sans Light"/>
              </a:rPr>
              <a:t>Docker</a:t>
            </a:r>
            <a:endParaRPr lang="en-US" sz="2800" b="0" u="none" strike="noStrike" dirty="0">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de-DE" sz="3600" b="0" u="none" strike="noStrike">
                <a:solidFill>
                  <a:schemeClr val="dk1"/>
                </a:solidFill>
                <a:uFillTx/>
                <a:latin typeface="Open Sans Light"/>
                <a:ea typeface="Open Sans Light"/>
              </a:rPr>
              <a:t>Technologiestack</a:t>
            </a:r>
            <a:endParaRPr lang="en-DE" sz="3600" b="0" u="none" strike="noStrike">
              <a:solidFill>
                <a:schemeClr val="dk1"/>
              </a:solidFill>
              <a:uFillTx/>
              <a:latin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Vertrauenswürdigkeit schaffen: Rebuild</a:t>
            </a:r>
            <a:endParaRPr lang="en-DE" sz="2800" b="0" u="none" strike="noStrike">
              <a:solidFill>
                <a:schemeClr val="dk1"/>
              </a:solidFill>
              <a:uFillTx/>
              <a:latin typeface="Arial"/>
            </a:endParaRPr>
          </a:p>
        </p:txBody>
      </p:sp>
      <p:sp>
        <p:nvSpPr>
          <p:cNvPr id="279"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1417"/>
              </a:spcBef>
              <a:spcAft>
                <a:spcPts val="1417"/>
              </a:spcAft>
              <a:buClr>
                <a:srgbClr val="595959"/>
              </a:buClr>
              <a:buFont typeface="Arial"/>
              <a:buChar char="•"/>
            </a:pPr>
            <a:r>
              <a:rPr lang="de-DE" sz="1800" b="0" u="none" strike="noStrike" dirty="0">
                <a:solidFill>
                  <a:schemeClr val="dk2"/>
                </a:solidFill>
                <a:uFillTx/>
                <a:latin typeface="Open Sans Light"/>
                <a:ea typeface="Open Sans Light"/>
              </a:rPr>
              <a:t>Regelmäßiges </a:t>
            </a:r>
            <a:r>
              <a:rPr lang="de-DE" sz="1800" b="0" u="none" strike="noStrike" dirty="0" err="1">
                <a:solidFill>
                  <a:schemeClr val="dk2"/>
                </a:solidFill>
                <a:uFillTx/>
                <a:latin typeface="Open Sans Light"/>
                <a:ea typeface="Open Sans Light"/>
              </a:rPr>
              <a:t>Neubauen</a:t>
            </a:r>
            <a:r>
              <a:rPr lang="de-DE" sz="1800" b="0" u="none" strike="noStrike" dirty="0">
                <a:solidFill>
                  <a:schemeClr val="dk2"/>
                </a:solidFill>
                <a:uFillTx/>
                <a:latin typeface="Open Sans Light"/>
                <a:ea typeface="Open Sans Light"/>
              </a:rPr>
              <a:t> von Images</a:t>
            </a:r>
            <a:endParaRPr lang="en-DE" sz="1800" b="0" u="none" strike="noStrike" dirty="0">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dirty="0">
                <a:solidFill>
                  <a:schemeClr val="dk2"/>
                </a:solidFill>
                <a:uFillTx/>
                <a:latin typeface="Open Sans Light"/>
                <a:ea typeface="Open Sans Light"/>
              </a:rPr>
              <a:t>Automatisierte </a:t>
            </a:r>
            <a:r>
              <a:rPr lang="de-DE" sz="1800" b="0" u="none" strike="noStrike" dirty="0" err="1">
                <a:solidFill>
                  <a:schemeClr val="dk2"/>
                </a:solidFill>
                <a:uFillTx/>
                <a:latin typeface="Open Sans Light"/>
                <a:ea typeface="Open Sans Light"/>
              </a:rPr>
              <a:t>Builds</a:t>
            </a:r>
            <a:r>
              <a:rPr lang="de-DE" sz="1800" b="0" u="none" strike="noStrike" dirty="0">
                <a:solidFill>
                  <a:schemeClr val="dk2"/>
                </a:solidFill>
                <a:uFillTx/>
                <a:latin typeface="Open Sans Light"/>
                <a:ea typeface="Open Sans Light"/>
              </a:rPr>
              <a:t> (Täglich/Wöchentlich)</a:t>
            </a:r>
            <a:endParaRPr lang="en-DE" sz="1800" b="0" u="none" strike="noStrike" dirty="0">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dirty="0">
                <a:solidFill>
                  <a:schemeClr val="dk2"/>
                </a:solidFill>
                <a:uFillTx/>
                <a:latin typeface="Open Sans Light"/>
                <a:ea typeface="Open Sans Light"/>
              </a:rPr>
              <a:t>Update-Strategie für Base Images</a:t>
            </a:r>
            <a:endParaRPr lang="en-DE" sz="1800" b="0" u="none" strike="noStrike" dirty="0">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dirty="0">
                <a:solidFill>
                  <a:schemeClr val="dk2"/>
                </a:solidFill>
                <a:uFillTx/>
                <a:latin typeface="Open Sans Light"/>
                <a:ea typeface="Open Sans Light"/>
              </a:rPr>
              <a:t>Beim </a:t>
            </a:r>
            <a:r>
              <a:rPr lang="de-DE" sz="1800" b="0" u="none" strike="noStrike" dirty="0" err="1">
                <a:solidFill>
                  <a:schemeClr val="dk2"/>
                </a:solidFill>
                <a:uFillTx/>
                <a:latin typeface="Open Sans Light"/>
                <a:ea typeface="Open Sans Light"/>
              </a:rPr>
              <a:t>Rebuild</a:t>
            </a:r>
            <a:r>
              <a:rPr lang="de-DE" sz="1800" b="0" u="none" strike="noStrike" dirty="0">
                <a:solidFill>
                  <a:schemeClr val="dk2"/>
                </a:solidFill>
                <a:uFillTx/>
                <a:latin typeface="Open Sans Light"/>
                <a:ea typeface="Open Sans Light"/>
              </a:rPr>
              <a:t>: Automatisierte Tests und Scans</a:t>
            </a:r>
            <a:endParaRPr lang="en-DE" sz="1800" b="0" u="none" strike="noStrike" dirty="0">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600" b="0" u="none" strike="noStrike">
                <a:solidFill>
                  <a:schemeClr val="dk1"/>
                </a:solidFill>
                <a:uFillTx/>
                <a:latin typeface="Open Sans Light"/>
                <a:ea typeface="Open Sans Light"/>
              </a:rPr>
              <a:t>Vertrauenswürdigkeit schaffen: Interne Registry</a:t>
            </a:r>
            <a:endParaRPr lang="en-DE" sz="2600" b="0" u="none" strike="noStrike">
              <a:solidFill>
                <a:schemeClr val="dk1"/>
              </a:solidFill>
              <a:uFillTx/>
              <a:latin typeface="Arial"/>
            </a:endParaRPr>
          </a:p>
        </p:txBody>
      </p:sp>
      <p:sp>
        <p:nvSpPr>
          <p:cNvPr id="281"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Eigene Registry für geprüfte Images</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Vor-Filterung von externen Images</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Automatisches Scanning bei Import</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Klare Governance und Verantwortlichkeiten</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"Golden Path" für Entwickler</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8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subTitle"/>
          </p:nvPr>
        </p:nvSpPr>
        <p:spPr>
          <a:xfrm>
            <a:off x="381960" y="3725280"/>
            <a:ext cx="8519400" cy="791640"/>
          </a:xfrm>
          <a:prstGeom prst="rect">
            <a:avLst/>
          </a:prstGeom>
          <a:noFill/>
          <a:ln w="0">
            <a:noFill/>
          </a:ln>
        </p:spPr>
        <p:txBody>
          <a:bodyPr lIns="91440" tIns="91440" rIns="91440" bIns="91440" anchor="t">
            <a:noAutofit/>
          </a:bodyPr>
          <a:lstStyle/>
          <a:p>
            <a:pPr algn="ctr" defTabSz="914400">
              <a:lnSpc>
                <a:spcPct val="100000"/>
              </a:lnSpc>
              <a:spcBef>
                <a:spcPts val="1001"/>
              </a:spcBef>
              <a:tabLst>
                <a:tab pos="0" algn="l"/>
              </a:tabLst>
            </a:pPr>
            <a:r>
              <a:rPr lang="en-US" sz="2800" b="0" u="none" strike="noStrike">
                <a:solidFill>
                  <a:schemeClr val="dk2"/>
                </a:solidFill>
                <a:uFillTx/>
                <a:latin typeface="Open Sans Light"/>
                <a:ea typeface="Open Sans Light"/>
              </a:rPr>
              <a:t>Praktische Tools und Ansätze</a:t>
            </a:r>
            <a:endParaRPr lang="en-US" sz="2800" b="0" u="none" strike="noStrike">
              <a:solidFill>
                <a:srgbClr val="000000"/>
              </a:solidFill>
              <a:uFillTx/>
              <a:latin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Wichtige Tools</a:t>
            </a:r>
            <a:endParaRPr lang="en-DE" sz="2800" b="0" u="none" strike="noStrike">
              <a:solidFill>
                <a:schemeClr val="dk1"/>
              </a:solidFill>
              <a:uFillTx/>
              <a:latin typeface="Arial"/>
            </a:endParaRPr>
          </a:p>
        </p:txBody>
      </p:sp>
      <p:sp>
        <p:nvSpPr>
          <p:cNvPr id="284"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Vulnerability Scanner: Schwachstellen in Images finden</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Compliance Checker: Konfigurationsprobleme erkennen</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Runtime Security: Container während der Ausführung schützen</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SBOM-Generatoren: Inventar der Komponenten erstellen</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Vulnerability Scanner</a:t>
            </a:r>
            <a:endParaRPr lang="en-DE" sz="2800" b="0" u="none" strike="noStrike">
              <a:solidFill>
                <a:schemeClr val="dk1"/>
              </a:solidFill>
              <a:uFillTx/>
              <a:latin typeface="Arial"/>
            </a:endParaRPr>
          </a:p>
        </p:txBody>
      </p:sp>
      <p:sp>
        <p:nvSpPr>
          <p:cNvPr id="286"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Trivy: Open Source, einfach zu nutzen, umfassende Datenbank</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Clair: Von CoreOS/Red Hat, für Integration in Registries</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Anchore: Enterprise-Tool mit Policy-Enforcement</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Docker Scout: Integrierte Lösung von Docker</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Docker Bench</a:t>
            </a:r>
            <a:endParaRPr lang="en-DE" sz="2800" b="0" u="none" strike="noStrike">
              <a:solidFill>
                <a:schemeClr val="dk1"/>
              </a:solidFill>
              <a:uFillTx/>
              <a:latin typeface="Arial"/>
            </a:endParaRPr>
          </a:p>
        </p:txBody>
      </p:sp>
      <p:sp>
        <p:nvSpPr>
          <p:cNvPr id="288"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850"/>
              </a:spcBef>
              <a:spcAft>
                <a:spcPts val="850"/>
              </a:spcAft>
              <a:buClr>
                <a:srgbClr val="595959"/>
              </a:buClr>
              <a:buFont typeface="Arial"/>
              <a:buChar char="•"/>
            </a:pPr>
            <a:r>
              <a:rPr lang="de-DE" sz="1800" b="0" u="none" strike="noStrike">
                <a:solidFill>
                  <a:schemeClr val="dk2"/>
                </a:solidFill>
                <a:uFillTx/>
                <a:latin typeface="Open Sans Light"/>
                <a:ea typeface="Open Sans Light"/>
              </a:rPr>
              <a:t>Basiert auf CIS Docker Benchmark</a:t>
            </a:r>
            <a:endParaRPr lang="en-DE" sz="18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800" b="0" u="none" strike="noStrike">
                <a:solidFill>
                  <a:schemeClr val="dk2"/>
                </a:solidFill>
                <a:uFillTx/>
                <a:latin typeface="Open Sans Light"/>
                <a:ea typeface="Open Sans Light"/>
              </a:rPr>
              <a:t>Prüft:</a:t>
            </a:r>
            <a:endParaRPr lang="en-DE" sz="1800" b="0" u="none" strike="noStrike">
              <a:solidFill>
                <a:schemeClr val="dk1"/>
              </a:solidFill>
              <a:uFillTx/>
              <a:latin typeface="Arial"/>
              <a:ea typeface="Noto Sans CJK SC"/>
            </a:endParaRPr>
          </a:p>
          <a:p>
            <a:pPr marL="864000" lvl="1" indent="-324000" defTabSz="914400">
              <a:lnSpc>
                <a:spcPct val="150000"/>
              </a:lnSpc>
              <a:spcBef>
                <a:spcPts val="567"/>
              </a:spcBef>
              <a:buClr>
                <a:srgbClr val="000000"/>
              </a:buClr>
              <a:buSzPct val="75000"/>
              <a:buFont typeface="Symbol" charset="2"/>
              <a:buChar char=""/>
            </a:pPr>
            <a:r>
              <a:rPr lang="de-DE" sz="1800" b="0" u="none" strike="noStrike">
                <a:solidFill>
                  <a:schemeClr val="dk2"/>
                </a:solidFill>
                <a:uFillTx/>
                <a:latin typeface="Open Sans Light"/>
                <a:ea typeface="Open Sans Light"/>
              </a:rPr>
              <a:t>Host-Konfiguration</a:t>
            </a:r>
            <a:endParaRPr lang="en-DE" sz="1800" b="0" u="none" strike="noStrike">
              <a:solidFill>
                <a:schemeClr val="dk1"/>
              </a:solidFill>
              <a:uFillTx/>
              <a:latin typeface="Arial"/>
              <a:ea typeface="Noto Sans CJK SC"/>
            </a:endParaRPr>
          </a:p>
          <a:p>
            <a:pPr marL="864000" lvl="1" indent="-324000" defTabSz="914400">
              <a:lnSpc>
                <a:spcPct val="150000"/>
              </a:lnSpc>
              <a:spcBef>
                <a:spcPts val="567"/>
              </a:spcBef>
              <a:buClr>
                <a:srgbClr val="000000"/>
              </a:buClr>
              <a:buSzPct val="75000"/>
              <a:buFont typeface="Symbol" charset="2"/>
              <a:buChar char=""/>
            </a:pPr>
            <a:r>
              <a:rPr lang="de-DE" sz="1800" b="0" u="none" strike="noStrike">
                <a:solidFill>
                  <a:schemeClr val="dk2"/>
                </a:solidFill>
                <a:uFillTx/>
                <a:latin typeface="Open Sans Light"/>
                <a:ea typeface="Open Sans Light"/>
              </a:rPr>
              <a:t>Docker-Daemon-Konfiguration</a:t>
            </a:r>
            <a:endParaRPr lang="en-DE" sz="1800" b="0" u="none" strike="noStrike">
              <a:solidFill>
                <a:schemeClr val="dk1"/>
              </a:solidFill>
              <a:uFillTx/>
              <a:latin typeface="Arial"/>
              <a:ea typeface="Noto Sans CJK SC"/>
            </a:endParaRPr>
          </a:p>
          <a:p>
            <a:pPr marL="864000" lvl="1" indent="-324000" defTabSz="914400">
              <a:lnSpc>
                <a:spcPct val="150000"/>
              </a:lnSpc>
              <a:spcBef>
                <a:spcPts val="567"/>
              </a:spcBef>
              <a:buClr>
                <a:srgbClr val="000000"/>
              </a:buClr>
              <a:buSzPct val="75000"/>
              <a:buFont typeface="Symbol" charset="2"/>
              <a:buChar char=""/>
            </a:pPr>
            <a:r>
              <a:rPr lang="de-DE" sz="1800" b="0" u="none" strike="noStrike">
                <a:solidFill>
                  <a:schemeClr val="dk2"/>
                </a:solidFill>
                <a:uFillTx/>
                <a:latin typeface="Open Sans Light"/>
                <a:ea typeface="Open Sans Light"/>
              </a:rPr>
              <a:t>Container-Laufzeiten</a:t>
            </a:r>
            <a:endParaRPr lang="en-DE" sz="1800" b="0" u="none" strike="noStrike">
              <a:solidFill>
                <a:schemeClr val="dk1"/>
              </a:solidFill>
              <a:uFillTx/>
              <a:latin typeface="Arial"/>
              <a:ea typeface="Noto Sans CJK SC"/>
            </a:endParaRPr>
          </a:p>
          <a:p>
            <a:pPr marL="864000" lvl="1" indent="-324000" defTabSz="914400">
              <a:lnSpc>
                <a:spcPct val="150000"/>
              </a:lnSpc>
              <a:spcBef>
                <a:spcPts val="567"/>
              </a:spcBef>
              <a:buClr>
                <a:srgbClr val="000000"/>
              </a:buClr>
              <a:buSzPct val="75000"/>
              <a:buFont typeface="Symbol" charset="2"/>
              <a:buChar char=""/>
            </a:pPr>
            <a:r>
              <a:rPr lang="de-DE" sz="1800" b="0" u="none" strike="noStrike">
                <a:solidFill>
                  <a:schemeClr val="dk2"/>
                </a:solidFill>
                <a:uFillTx/>
                <a:latin typeface="Open Sans Light"/>
                <a:ea typeface="Open Sans Light"/>
              </a:rPr>
              <a:t>Docker-Dateien und -Verzeichnisse</a:t>
            </a:r>
            <a:endParaRPr lang="en-DE" sz="1800" b="0" u="none" strike="noStrike">
              <a:solidFill>
                <a:schemeClr val="dk1"/>
              </a:solidFill>
              <a:uFillTx/>
              <a:latin typeface="Arial"/>
              <a:ea typeface="Noto Sans CJK SC"/>
            </a:endParaRPr>
          </a:p>
          <a:p>
            <a:pPr marL="864000" lvl="1" indent="-324000" defTabSz="914400">
              <a:lnSpc>
                <a:spcPct val="150000"/>
              </a:lnSpc>
              <a:spcBef>
                <a:spcPts val="567"/>
              </a:spcBef>
              <a:buClr>
                <a:srgbClr val="000000"/>
              </a:buClr>
              <a:buSzPct val="75000"/>
              <a:buFont typeface="Symbol" charset="2"/>
              <a:buChar char=""/>
            </a:pPr>
            <a:r>
              <a:rPr lang="de-DE" sz="1800" b="0" u="none" strike="noStrike">
                <a:solidFill>
                  <a:schemeClr val="dk2"/>
                </a:solidFill>
                <a:uFillTx/>
                <a:latin typeface="Open Sans Light"/>
                <a:ea typeface="Open Sans Light"/>
              </a:rPr>
              <a:t>Container-Images und Build-Dateien</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88">
                                            <p:txEl>
                                              <p:pRg st="1" end="1"/>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8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28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28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8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Docker Bench verwenden</a:t>
            </a:r>
            <a:endParaRPr lang="en-DE" sz="2800" b="0" u="none" strike="noStrike">
              <a:solidFill>
                <a:schemeClr val="dk1"/>
              </a:solidFill>
              <a:uFillTx/>
              <a:latin typeface="Arial"/>
            </a:endParaRPr>
          </a:p>
        </p:txBody>
      </p:sp>
      <p:sp>
        <p:nvSpPr>
          <p:cNvPr id="290"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15000"/>
              </a:lnSpc>
              <a:spcBef>
                <a:spcPts val="567"/>
              </a:spcBef>
              <a:spcAft>
                <a:spcPts val="567"/>
              </a:spcAft>
              <a:buNone/>
            </a:pPr>
            <a:r>
              <a:rPr lang="de-DE" sz="1600" b="0" u="none" strike="noStrike" dirty="0" err="1">
                <a:solidFill>
                  <a:schemeClr val="dk2"/>
                </a:solidFill>
                <a:uFillTx/>
                <a:latin typeface="Source Code Pro Light"/>
                <a:ea typeface="Open Sans Light"/>
              </a:rPr>
              <a:t>docker</a:t>
            </a:r>
            <a:r>
              <a:rPr lang="de-DE" sz="1600" b="0" u="none" strike="noStrike" dirty="0">
                <a:solidFill>
                  <a:schemeClr val="dk2"/>
                </a:solidFill>
                <a:uFillTx/>
                <a:latin typeface="Source Code Pro Light"/>
                <a:ea typeface="Open Sans Light"/>
              </a:rPr>
              <a:t> </a:t>
            </a:r>
            <a:r>
              <a:rPr lang="de-DE" sz="1600" b="0" u="none" strike="noStrike" dirty="0" err="1">
                <a:solidFill>
                  <a:schemeClr val="dk2"/>
                </a:solidFill>
                <a:uFillTx/>
                <a:latin typeface="Source Code Pro Light"/>
                <a:ea typeface="Open Sans Light"/>
              </a:rPr>
              <a:t>run</a:t>
            </a:r>
            <a:r>
              <a:rPr lang="de-DE" sz="1600" b="0" u="none" strike="noStrike" dirty="0">
                <a:solidFill>
                  <a:schemeClr val="dk2"/>
                </a:solidFill>
                <a:uFillTx/>
                <a:latin typeface="Source Code Pro Light"/>
                <a:ea typeface="Open Sans Light"/>
              </a:rPr>
              <a:t> --</a:t>
            </a:r>
            <a:r>
              <a:rPr lang="de-DE" sz="1600" b="0" u="none" strike="noStrike" dirty="0" err="1">
                <a:solidFill>
                  <a:schemeClr val="dk2"/>
                </a:solidFill>
                <a:uFillTx/>
                <a:latin typeface="Source Code Pro Light"/>
                <a:ea typeface="Open Sans Light"/>
              </a:rPr>
              <a:t>rm</a:t>
            </a:r>
            <a:r>
              <a:rPr lang="de-DE" sz="1600" b="0" u="none" strike="noStrike" dirty="0">
                <a:solidFill>
                  <a:schemeClr val="dk2"/>
                </a:solidFill>
                <a:uFillTx/>
                <a:latin typeface="Source Code Pro Light"/>
                <a:ea typeface="Open Sans Light"/>
              </a:rPr>
              <a:t> -</a:t>
            </a:r>
            <a:r>
              <a:rPr lang="de-DE" sz="1600" b="0" u="none" strike="noStrike" dirty="0" err="1">
                <a:solidFill>
                  <a:schemeClr val="dk2"/>
                </a:solidFill>
                <a:uFillTx/>
                <a:latin typeface="Source Code Pro Light"/>
                <a:ea typeface="Open Sans Light"/>
              </a:rPr>
              <a:t>it</a:t>
            </a:r>
            <a:r>
              <a:rPr lang="de-DE" sz="1600" b="0" u="none" strike="noStrike" dirty="0">
                <a:solidFill>
                  <a:schemeClr val="dk2"/>
                </a:solidFill>
                <a:uFillTx/>
                <a:latin typeface="Source Code Pro Light"/>
                <a:ea typeface="Open Sans Light"/>
              </a:rPr>
              <a:t> \</a:t>
            </a:r>
            <a:endParaRPr lang="en-DE" sz="1600" b="0" u="none" strike="noStrike" dirty="0">
              <a:solidFill>
                <a:schemeClr val="dk1"/>
              </a:solidFill>
              <a:uFillTx/>
              <a:latin typeface="Source Code Pro Light"/>
              <a:ea typeface="Noto Sans CJK SC"/>
            </a:endParaRPr>
          </a:p>
          <a:p>
            <a:pPr indent="0" defTabSz="914400">
              <a:lnSpc>
                <a:spcPct val="115000"/>
              </a:lnSpc>
              <a:spcBef>
                <a:spcPts val="567"/>
              </a:spcBef>
              <a:spcAft>
                <a:spcPts val="567"/>
              </a:spcAft>
              <a:buNone/>
            </a:pPr>
            <a:r>
              <a:rPr lang="de-DE" sz="1600" b="0" u="none" strike="noStrike" dirty="0">
                <a:solidFill>
                  <a:schemeClr val="dk2"/>
                </a:solidFill>
                <a:uFillTx/>
                <a:latin typeface="Source Code Pro Light"/>
                <a:ea typeface="Open Sans Light"/>
              </a:rPr>
              <a:t>  --</a:t>
            </a:r>
            <a:r>
              <a:rPr lang="de-DE" sz="1600" b="0" u="none" strike="noStrike" dirty="0" err="1">
                <a:solidFill>
                  <a:schemeClr val="dk2"/>
                </a:solidFill>
                <a:uFillTx/>
                <a:latin typeface="Source Code Pro Light"/>
                <a:ea typeface="Open Sans Light"/>
              </a:rPr>
              <a:t>net</a:t>
            </a:r>
            <a:r>
              <a:rPr lang="de-DE" sz="1600" b="0" u="none" strike="noStrike" dirty="0">
                <a:solidFill>
                  <a:schemeClr val="dk2"/>
                </a:solidFill>
                <a:uFillTx/>
                <a:latin typeface="Source Code Pro Light"/>
                <a:ea typeface="Open Sans Light"/>
              </a:rPr>
              <a:t> host --</a:t>
            </a:r>
            <a:r>
              <a:rPr lang="de-DE" sz="1600" b="0" u="none" strike="noStrike" dirty="0" err="1">
                <a:solidFill>
                  <a:schemeClr val="dk2"/>
                </a:solidFill>
                <a:uFillTx/>
                <a:latin typeface="Source Code Pro Light"/>
                <a:ea typeface="Open Sans Light"/>
              </a:rPr>
              <a:t>pid</a:t>
            </a:r>
            <a:r>
              <a:rPr lang="de-DE" sz="1600" b="0" u="none" strike="noStrike" dirty="0">
                <a:solidFill>
                  <a:schemeClr val="dk2"/>
                </a:solidFill>
                <a:uFillTx/>
                <a:latin typeface="Source Code Pro Light"/>
                <a:ea typeface="Open Sans Light"/>
              </a:rPr>
              <a:t> host \</a:t>
            </a:r>
            <a:endParaRPr lang="en-DE" sz="1600" b="0" u="none" strike="noStrike" dirty="0">
              <a:solidFill>
                <a:schemeClr val="dk1"/>
              </a:solidFill>
              <a:uFillTx/>
              <a:latin typeface="Source Code Pro Light"/>
              <a:ea typeface="Noto Sans CJK SC"/>
            </a:endParaRPr>
          </a:p>
          <a:p>
            <a:pPr indent="0" defTabSz="914400">
              <a:lnSpc>
                <a:spcPct val="115000"/>
              </a:lnSpc>
              <a:spcBef>
                <a:spcPts val="567"/>
              </a:spcBef>
              <a:spcAft>
                <a:spcPts val="567"/>
              </a:spcAft>
              <a:buNone/>
            </a:pPr>
            <a:r>
              <a:rPr lang="de-DE" sz="1600" b="0" u="none" strike="noStrike" dirty="0">
                <a:solidFill>
                  <a:schemeClr val="dk2"/>
                </a:solidFill>
                <a:uFillTx/>
                <a:latin typeface="Source Code Pro Light"/>
                <a:ea typeface="Open Sans Light"/>
              </a:rPr>
              <a:t>  --</a:t>
            </a:r>
            <a:r>
              <a:rPr lang="de-DE" sz="1600" b="0" u="none" strike="noStrike" dirty="0" err="1">
                <a:solidFill>
                  <a:schemeClr val="dk2"/>
                </a:solidFill>
                <a:uFillTx/>
                <a:latin typeface="Source Code Pro Light"/>
                <a:ea typeface="Open Sans Light"/>
              </a:rPr>
              <a:t>userns</a:t>
            </a:r>
            <a:r>
              <a:rPr lang="de-DE" sz="1600" b="0" u="none" strike="noStrike" dirty="0">
                <a:solidFill>
                  <a:schemeClr val="dk2"/>
                </a:solidFill>
                <a:uFillTx/>
                <a:latin typeface="Source Code Pro Light"/>
                <a:ea typeface="Open Sans Light"/>
              </a:rPr>
              <a:t> host --</a:t>
            </a:r>
            <a:r>
              <a:rPr lang="de-DE" sz="1600" b="0" u="none" strike="noStrike" dirty="0" err="1">
                <a:solidFill>
                  <a:schemeClr val="dk2"/>
                </a:solidFill>
                <a:uFillTx/>
                <a:latin typeface="Source Code Pro Light"/>
                <a:ea typeface="Open Sans Light"/>
              </a:rPr>
              <a:t>cap-add</a:t>
            </a:r>
            <a:r>
              <a:rPr lang="de-DE" sz="1600" b="0" u="none" strike="noStrike" dirty="0">
                <a:solidFill>
                  <a:schemeClr val="dk2"/>
                </a:solidFill>
                <a:uFillTx/>
                <a:latin typeface="Source Code Pro Light"/>
                <a:ea typeface="Open Sans Light"/>
              </a:rPr>
              <a:t> </a:t>
            </a:r>
            <a:r>
              <a:rPr lang="de-DE" sz="1600" b="0" u="none" strike="noStrike" dirty="0" err="1">
                <a:solidFill>
                  <a:schemeClr val="dk2"/>
                </a:solidFill>
                <a:uFillTx/>
                <a:latin typeface="Source Code Pro Light"/>
                <a:ea typeface="Open Sans Light"/>
              </a:rPr>
              <a:t>audit_control</a:t>
            </a:r>
            <a:r>
              <a:rPr lang="de-DE" sz="1600" b="0" u="none" strike="noStrike" dirty="0">
                <a:solidFill>
                  <a:schemeClr val="dk2"/>
                </a:solidFill>
                <a:uFillTx/>
                <a:latin typeface="Source Code Pro Light"/>
                <a:ea typeface="Open Sans Light"/>
              </a:rPr>
              <a:t> \</a:t>
            </a:r>
            <a:endParaRPr lang="en-DE" sz="1600" b="0" u="none" strike="noStrike" dirty="0">
              <a:solidFill>
                <a:schemeClr val="dk1"/>
              </a:solidFill>
              <a:uFillTx/>
              <a:latin typeface="Source Code Pro Light"/>
              <a:ea typeface="Noto Sans CJK SC"/>
            </a:endParaRPr>
          </a:p>
          <a:p>
            <a:pPr indent="0" defTabSz="914400">
              <a:lnSpc>
                <a:spcPct val="115000"/>
              </a:lnSpc>
              <a:spcBef>
                <a:spcPts val="567"/>
              </a:spcBef>
              <a:spcAft>
                <a:spcPts val="567"/>
              </a:spcAft>
              <a:buNone/>
            </a:pPr>
            <a:r>
              <a:rPr lang="de-DE" sz="1600" b="0" u="none" strike="noStrike" dirty="0">
                <a:solidFill>
                  <a:schemeClr val="dk2"/>
                </a:solidFill>
                <a:uFillTx/>
                <a:latin typeface="Source Code Pro Light"/>
                <a:ea typeface="Open Sans Light"/>
              </a:rPr>
              <a:t>  -v /</a:t>
            </a:r>
            <a:r>
              <a:rPr lang="de-DE" sz="1600" b="0" u="none" strike="noStrike" dirty="0" err="1">
                <a:solidFill>
                  <a:schemeClr val="dk2"/>
                </a:solidFill>
                <a:uFillTx/>
                <a:latin typeface="Source Code Pro Light"/>
                <a:ea typeface="Open Sans Light"/>
              </a:rPr>
              <a:t>var</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lib</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var</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lib</a:t>
            </a:r>
            <a:r>
              <a:rPr lang="de-DE" sz="1600" b="0" u="none" strike="noStrike" dirty="0">
                <a:solidFill>
                  <a:schemeClr val="dk2"/>
                </a:solidFill>
                <a:uFillTx/>
                <a:latin typeface="Source Code Pro Light"/>
                <a:ea typeface="Open Sans Light"/>
              </a:rPr>
              <a:t> \</a:t>
            </a:r>
            <a:endParaRPr lang="en-DE" sz="1600" b="0" u="none" strike="noStrike" dirty="0">
              <a:solidFill>
                <a:schemeClr val="dk1"/>
              </a:solidFill>
              <a:uFillTx/>
              <a:latin typeface="Source Code Pro Light"/>
              <a:ea typeface="Noto Sans CJK SC"/>
            </a:endParaRPr>
          </a:p>
          <a:p>
            <a:pPr indent="0" defTabSz="914400">
              <a:lnSpc>
                <a:spcPct val="115000"/>
              </a:lnSpc>
              <a:spcBef>
                <a:spcPts val="567"/>
              </a:spcBef>
              <a:spcAft>
                <a:spcPts val="567"/>
              </a:spcAft>
              <a:buNone/>
            </a:pPr>
            <a:r>
              <a:rPr lang="de-DE" sz="1600" b="0" u="none" strike="noStrike" dirty="0">
                <a:solidFill>
                  <a:schemeClr val="dk2"/>
                </a:solidFill>
                <a:uFillTx/>
                <a:latin typeface="Source Code Pro Light"/>
                <a:ea typeface="Open Sans Light"/>
              </a:rPr>
              <a:t>  -v /</a:t>
            </a:r>
            <a:r>
              <a:rPr lang="de-DE" sz="1600" b="0" u="none" strike="noStrike" dirty="0" err="1">
                <a:solidFill>
                  <a:schemeClr val="dk2"/>
                </a:solidFill>
                <a:uFillTx/>
                <a:latin typeface="Source Code Pro Light"/>
                <a:ea typeface="Open Sans Light"/>
              </a:rPr>
              <a:t>var</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run</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docker.sock</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var</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run</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docker.sock</a:t>
            </a:r>
            <a:r>
              <a:rPr lang="de-DE" sz="1600" b="0" u="none" strike="noStrike" dirty="0">
                <a:solidFill>
                  <a:schemeClr val="dk2"/>
                </a:solidFill>
                <a:uFillTx/>
                <a:latin typeface="Source Code Pro Light"/>
                <a:ea typeface="Open Sans Light"/>
              </a:rPr>
              <a:t> \</a:t>
            </a:r>
            <a:endParaRPr lang="en-DE" sz="1600" b="0" u="none" strike="noStrike" dirty="0">
              <a:solidFill>
                <a:schemeClr val="dk1"/>
              </a:solidFill>
              <a:uFillTx/>
              <a:latin typeface="Source Code Pro Light"/>
              <a:ea typeface="Noto Sans CJK SC"/>
            </a:endParaRPr>
          </a:p>
          <a:p>
            <a:pPr indent="0" defTabSz="914400">
              <a:lnSpc>
                <a:spcPct val="115000"/>
              </a:lnSpc>
              <a:spcBef>
                <a:spcPts val="567"/>
              </a:spcBef>
              <a:spcAft>
                <a:spcPts val="567"/>
              </a:spcAft>
              <a:buNone/>
            </a:pPr>
            <a:r>
              <a:rPr lang="de-DE" sz="1600" b="0" u="none" strike="noStrike" dirty="0">
                <a:solidFill>
                  <a:schemeClr val="dk2"/>
                </a:solidFill>
                <a:uFillTx/>
                <a:latin typeface="Source Code Pro Light"/>
                <a:ea typeface="Open Sans Light"/>
              </a:rPr>
              <a:t>  -v /</a:t>
            </a:r>
            <a:r>
              <a:rPr lang="de-DE" sz="1600" b="0" u="none" strike="noStrike" dirty="0" err="1">
                <a:solidFill>
                  <a:schemeClr val="dk2"/>
                </a:solidFill>
                <a:uFillTx/>
                <a:latin typeface="Source Code Pro Light"/>
                <a:ea typeface="Open Sans Light"/>
              </a:rPr>
              <a:t>etc</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etc</a:t>
            </a:r>
            <a:r>
              <a:rPr lang="de-DE" sz="1600" b="0" u="none" strike="noStrike" dirty="0">
                <a:solidFill>
                  <a:schemeClr val="dk2"/>
                </a:solidFill>
                <a:uFillTx/>
                <a:latin typeface="Source Code Pro Light"/>
                <a:ea typeface="Open Sans Light"/>
              </a:rPr>
              <a:t> --label </a:t>
            </a:r>
            <a:r>
              <a:rPr lang="de-DE" sz="1600" b="0" u="none" strike="noStrike" dirty="0" err="1">
                <a:solidFill>
                  <a:schemeClr val="dk2"/>
                </a:solidFill>
                <a:uFillTx/>
                <a:latin typeface="Source Code Pro Light"/>
                <a:ea typeface="Open Sans Light"/>
              </a:rPr>
              <a:t>docker_bench_security</a:t>
            </a:r>
            <a:r>
              <a:rPr lang="de-DE" sz="1600" b="0" u="none" strike="noStrike" dirty="0">
                <a:solidFill>
                  <a:schemeClr val="dk2"/>
                </a:solidFill>
                <a:uFillTx/>
                <a:latin typeface="Source Code Pro Light"/>
                <a:ea typeface="Open Sans Light"/>
              </a:rPr>
              <a:t> \</a:t>
            </a:r>
            <a:endParaRPr lang="en-DE" sz="1600" b="0" u="none" strike="noStrike" dirty="0">
              <a:solidFill>
                <a:schemeClr val="dk1"/>
              </a:solidFill>
              <a:uFillTx/>
              <a:latin typeface="Source Code Pro Light"/>
              <a:ea typeface="Noto Sans CJK SC"/>
            </a:endParaRPr>
          </a:p>
          <a:p>
            <a:pPr indent="0" defTabSz="914400">
              <a:lnSpc>
                <a:spcPct val="115000"/>
              </a:lnSpc>
              <a:spcBef>
                <a:spcPts val="567"/>
              </a:spcBef>
              <a:spcAft>
                <a:spcPts val="567"/>
              </a:spcAft>
              <a:buNone/>
            </a:pPr>
            <a:r>
              <a:rPr lang="de-DE" sz="1600" b="0" u="none" strike="noStrike" dirty="0">
                <a:solidFill>
                  <a:schemeClr val="dk2"/>
                </a:solidFill>
                <a:uFillTx/>
                <a:latin typeface="Source Code Pro Light"/>
                <a:ea typeface="Open Sans Light"/>
              </a:rPr>
              <a:t>  </a:t>
            </a:r>
            <a:r>
              <a:rPr lang="de-DE" sz="1600" b="0" u="none" strike="noStrike" dirty="0" err="1">
                <a:solidFill>
                  <a:schemeClr val="dk2"/>
                </a:solidFill>
                <a:uFillTx/>
                <a:latin typeface="Source Code Pro Light"/>
                <a:ea typeface="Open Sans Light"/>
              </a:rPr>
              <a:t>docker</a:t>
            </a:r>
            <a:r>
              <a:rPr lang="de-DE" sz="1600" b="0" u="none" strike="noStrike" dirty="0">
                <a:solidFill>
                  <a:schemeClr val="dk2"/>
                </a:solidFill>
                <a:uFillTx/>
                <a:latin typeface="Source Code Pro Light"/>
                <a:ea typeface="Open Sans Light"/>
              </a:rPr>
              <a:t>/</a:t>
            </a:r>
            <a:r>
              <a:rPr lang="de-DE" sz="1600" b="0" u="none" strike="noStrike" dirty="0" err="1">
                <a:solidFill>
                  <a:schemeClr val="dk2"/>
                </a:solidFill>
                <a:uFillTx/>
                <a:latin typeface="Source Code Pro Light"/>
                <a:ea typeface="Open Sans Light"/>
              </a:rPr>
              <a:t>docker-bench-security</a:t>
            </a:r>
            <a:endParaRPr lang="en-DE" sz="1600" b="0" u="none" strike="noStrike" dirty="0">
              <a:solidFill>
                <a:schemeClr val="dk1"/>
              </a:solidFill>
              <a:uFillTx/>
              <a:latin typeface="Source Code Pro Light"/>
              <a:ea typeface="Noto Sans CJK SC"/>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Vulnerability Scanning in CI/CD</a:t>
            </a:r>
            <a:endParaRPr lang="en-DE" sz="2800" b="0" u="none" strike="noStrike">
              <a:solidFill>
                <a:schemeClr val="dk1"/>
              </a:solidFill>
              <a:uFillTx/>
              <a:latin typeface="Arial"/>
            </a:endParaRPr>
          </a:p>
        </p:txBody>
      </p:sp>
      <p:sp>
        <p:nvSpPr>
          <p:cNvPr id="292"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00000"/>
              </a:lnSpc>
              <a:buNone/>
            </a:pPr>
            <a:r>
              <a:rPr lang="de-DE" sz="1600" b="0" u="none" strike="noStrike">
                <a:solidFill>
                  <a:schemeClr val="dk2"/>
                </a:solidFill>
                <a:uFillTx/>
                <a:latin typeface="Source Code Pro Light"/>
                <a:ea typeface="Open Sans Light"/>
              </a:rPr>
              <a:t># GitHub Actions Beispiel</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0" u="none" strike="noStrike">
                <a:solidFill>
                  <a:schemeClr val="dk2"/>
                </a:solidFill>
                <a:uFillTx/>
                <a:latin typeface="Source Code Pro Light"/>
                <a:ea typeface="Open Sans Light"/>
              </a:rPr>
              <a:t>name: Security Scan</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0" u="none" strike="noStrike">
                <a:solidFill>
                  <a:schemeClr val="dk2"/>
                </a:solidFill>
                <a:uFillTx/>
                <a:latin typeface="Source Code Pro Light"/>
                <a:ea typeface="Open Sans Light"/>
              </a:rPr>
              <a:t>[...]</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0" u="none" strike="noStrike">
                <a:solidFill>
                  <a:schemeClr val="dk2"/>
                </a:solidFill>
                <a:uFillTx/>
                <a:latin typeface="Source Code Pro Light"/>
                <a:ea typeface="Open Sans Light"/>
              </a:rPr>
              <a:t>jobs:</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0" u="none" strike="noStrike">
                <a:solidFill>
                  <a:schemeClr val="dk2"/>
                </a:solidFill>
                <a:uFillTx/>
                <a:latin typeface="Source Code Pro Light"/>
                <a:ea typeface="Open Sans Light"/>
              </a:rPr>
              <a:t>  scan:</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0" u="none" strike="noStrike">
                <a:solidFill>
                  <a:schemeClr val="dk2"/>
                </a:solidFill>
                <a:uFillTx/>
                <a:latin typeface="Source Code Pro Light"/>
                <a:ea typeface="Open Sans Light"/>
              </a:rPr>
              <a:t>    runs-on: ubuntu-latest</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0" u="none" strike="noStrike">
                <a:solidFill>
                  <a:schemeClr val="dk2"/>
                </a:solidFill>
                <a:uFillTx/>
                <a:latin typeface="Source Code Pro Light"/>
                <a:ea typeface="Open Sans Light"/>
              </a:rPr>
              <a:t>    steps:</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0" u="none" strike="noStrike">
                <a:solidFill>
                  <a:schemeClr val="dk2"/>
                </a:solidFill>
                <a:uFillTx/>
                <a:latin typeface="Source Code Pro Light"/>
                <a:ea typeface="Open Sans Light"/>
              </a:rPr>
              <a:t>      [...]</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0" u="none" strike="noStrike">
                <a:solidFill>
                  <a:schemeClr val="dk2"/>
                </a:solidFill>
                <a:uFillTx/>
                <a:latin typeface="Source Code Pro Light"/>
                <a:ea typeface="Open Sans Light"/>
              </a:rPr>
              <a:t>      </a:t>
            </a:r>
            <a:r>
              <a:rPr lang="de-DE" sz="1600" b="1" u="none" strike="noStrike">
                <a:solidFill>
                  <a:schemeClr val="dk2"/>
                </a:solidFill>
                <a:uFillTx/>
                <a:latin typeface="Source Code Pro Light"/>
                <a:ea typeface="Open Sans Light"/>
              </a:rPr>
              <a:t>- name: Scan image</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1" u="none" strike="noStrike">
                <a:solidFill>
                  <a:schemeClr val="dk2"/>
                </a:solidFill>
                <a:uFillTx/>
                <a:latin typeface="Source Code Pro Light"/>
                <a:ea typeface="Open Sans Light"/>
              </a:rPr>
              <a:t>        uses: aquasecurity/trivy-action@master</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1" u="none" strike="noStrike">
                <a:solidFill>
                  <a:schemeClr val="dk2"/>
                </a:solidFill>
                <a:uFillTx/>
                <a:latin typeface="Source Code Pro Light"/>
                <a:ea typeface="Open Sans Light"/>
              </a:rPr>
              <a:t>        with:</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1" u="none" strike="noStrike">
                <a:solidFill>
                  <a:schemeClr val="dk2"/>
                </a:solidFill>
                <a:uFillTx/>
                <a:latin typeface="Source Code Pro Light"/>
                <a:ea typeface="Open Sans Light"/>
              </a:rPr>
              <a:t>          image-ref: 'test-image:${{ github.sha }}'</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1" u="none" strike="noStrike">
                <a:solidFill>
                  <a:schemeClr val="dk2"/>
                </a:solidFill>
                <a:uFillTx/>
                <a:latin typeface="Source Code Pro Light"/>
                <a:ea typeface="Open Sans Light"/>
              </a:rPr>
              <a:t>          format: 'sarif'</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1" u="none" strike="noStrike">
                <a:solidFill>
                  <a:schemeClr val="dk2"/>
                </a:solidFill>
                <a:uFillTx/>
                <a:latin typeface="Source Code Pro Light"/>
                <a:ea typeface="Open Sans Light"/>
              </a:rPr>
              <a:t>          output: 'trivy-results.sarif'</a:t>
            </a:r>
            <a:endParaRPr lang="en-DE" sz="1600" b="0" u="none" strike="noStrike">
              <a:solidFill>
                <a:schemeClr val="dk1"/>
              </a:solidFill>
              <a:uFillTx/>
              <a:latin typeface="Source Code Pro Light"/>
              <a:ea typeface="Noto Sans CJK SC"/>
            </a:endParaRPr>
          </a:p>
          <a:p>
            <a:pPr indent="0" defTabSz="914400">
              <a:lnSpc>
                <a:spcPct val="100000"/>
              </a:lnSpc>
              <a:buNone/>
            </a:pPr>
            <a:r>
              <a:rPr lang="de-DE" sz="1600" b="1" u="none" strike="noStrike">
                <a:solidFill>
                  <a:schemeClr val="dk2"/>
                </a:solidFill>
                <a:uFillTx/>
                <a:latin typeface="Source Code Pro Light"/>
                <a:ea typeface="Open Sans Light"/>
              </a:rPr>
              <a:t>          severity: 'CRITICAL,HIGH'</a:t>
            </a:r>
            <a:endParaRPr lang="en-DE" sz="1600" b="0" u="none" strike="noStrike">
              <a:solidFill>
                <a:schemeClr val="dk1"/>
              </a:solidFill>
              <a:uFillTx/>
              <a:latin typeface="Source Code Pro Light"/>
              <a:ea typeface="Noto Sans CJK SC"/>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54051-D606-EF7C-397C-8462A5C6BD3F}"/>
            </a:ext>
          </a:extLst>
        </p:cNvPr>
        <p:cNvGrpSpPr/>
        <p:nvPr/>
      </p:nvGrpSpPr>
      <p:grpSpPr>
        <a:xfrm>
          <a:off x="0" y="0"/>
          <a:ext cx="0" cy="0"/>
          <a:chOff x="0" y="0"/>
          <a:chExt cx="0" cy="0"/>
        </a:xfrm>
      </p:grpSpPr>
      <p:sp>
        <p:nvSpPr>
          <p:cNvPr id="282" name="PlaceHolder 1">
            <a:extLst>
              <a:ext uri="{FF2B5EF4-FFF2-40B4-BE49-F238E27FC236}">
                <a16:creationId xmlns:a16="http://schemas.microsoft.com/office/drawing/2014/main" id="{FB60197C-AF13-4EA9-A5D1-6B3469B883E4}"/>
              </a:ext>
            </a:extLst>
          </p:cNvPr>
          <p:cNvSpPr>
            <a:spLocks noGrp="1"/>
          </p:cNvSpPr>
          <p:nvPr>
            <p:ph type="subTitle"/>
          </p:nvPr>
        </p:nvSpPr>
        <p:spPr>
          <a:xfrm>
            <a:off x="381960" y="3725280"/>
            <a:ext cx="8519400" cy="791640"/>
          </a:xfrm>
          <a:prstGeom prst="rect">
            <a:avLst/>
          </a:prstGeom>
          <a:noFill/>
          <a:ln w="0">
            <a:noFill/>
          </a:ln>
        </p:spPr>
        <p:txBody>
          <a:bodyPr lIns="91440" tIns="91440" rIns="91440" bIns="91440" anchor="t">
            <a:noAutofit/>
          </a:bodyPr>
          <a:lstStyle/>
          <a:p>
            <a:pPr algn="ctr" defTabSz="914400">
              <a:lnSpc>
                <a:spcPct val="100000"/>
              </a:lnSpc>
              <a:spcBef>
                <a:spcPts val="1001"/>
              </a:spcBef>
              <a:tabLst>
                <a:tab pos="0" algn="l"/>
              </a:tabLst>
            </a:pPr>
            <a:r>
              <a:rPr lang="en-US" sz="2800" b="0" u="none" strike="noStrike" dirty="0">
                <a:solidFill>
                  <a:schemeClr val="dk2"/>
                </a:solidFill>
                <a:uFillTx/>
                <a:latin typeface="Open Sans Light"/>
                <a:ea typeface="Open Sans Light"/>
              </a:rPr>
              <a:t>Kubernetes</a:t>
            </a:r>
            <a:endParaRPr lang="en-US" sz="2800" b="0" u="none" strike="noStrike" dirty="0">
              <a:solidFill>
                <a:srgbClr val="000000"/>
              </a:solidFill>
              <a:uFillTx/>
              <a:latin typeface="Arial"/>
            </a:endParaRPr>
          </a:p>
        </p:txBody>
      </p:sp>
    </p:spTree>
    <p:extLst>
      <p:ext uri="{BB962C8B-B14F-4D97-AF65-F5344CB8AC3E}">
        <p14:creationId xmlns:p14="http://schemas.microsoft.com/office/powerpoint/2010/main" val="3505440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dirty="0" err="1">
                <a:solidFill>
                  <a:schemeClr val="dk1"/>
                </a:solidFill>
                <a:uFillTx/>
                <a:latin typeface="Open Sans Light"/>
                <a:ea typeface="Open Sans Light"/>
              </a:rPr>
              <a:t>Geschichte</a:t>
            </a:r>
            <a:endParaRPr lang="en-US" sz="2800" b="0" u="none" strike="noStrike" dirty="0">
              <a:solidFill>
                <a:srgbClr val="000000"/>
              </a:solidFill>
              <a:uFillTx/>
              <a:latin typeface="Arial"/>
            </a:endParaRPr>
          </a:p>
        </p:txBody>
      </p:sp>
      <p:sp>
        <p:nvSpPr>
          <p:cNvPr id="359"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indent="0">
              <a:spcBef>
                <a:spcPts val="1417"/>
              </a:spcBef>
              <a:buNone/>
            </a:pPr>
            <a:endParaRPr lang="en-US" sz="1800" b="0" u="none" strike="noStrike">
              <a:solidFill>
                <a:schemeClr val="dk2"/>
              </a:solidFill>
              <a:uFillTx/>
              <a:latin typeface="Open Sans Light"/>
              <a:ea typeface="Open Sans Light"/>
            </a:endParaRPr>
          </a:p>
        </p:txBody>
      </p:sp>
      <p:pic>
        <p:nvPicPr>
          <p:cNvPr id="360" name="Grafik 4"/>
          <p:cNvPicPr/>
          <p:nvPr/>
        </p:nvPicPr>
        <p:blipFill>
          <a:blip r:embed="rId3"/>
          <a:stretch/>
        </p:blipFill>
        <p:spPr>
          <a:xfrm>
            <a:off x="2240280" y="822240"/>
            <a:ext cx="4639680" cy="4320720"/>
          </a:xfrm>
          <a:prstGeom prst="rect">
            <a:avLst/>
          </a:prstGeom>
          <a:noFill/>
          <a:ln w="0">
            <a:noFill/>
          </a:ln>
        </p:spPr>
      </p:pic>
      <p:pic>
        <p:nvPicPr>
          <p:cNvPr id="361" name="Grafik 6"/>
          <p:cNvPicPr/>
          <p:nvPr/>
        </p:nvPicPr>
        <p:blipFill>
          <a:blip r:embed="rId4"/>
          <a:stretch/>
        </p:blipFill>
        <p:spPr>
          <a:xfrm>
            <a:off x="2751480" y="978840"/>
            <a:ext cx="3640680" cy="3589560"/>
          </a:xfrm>
          <a:prstGeom prst="rect">
            <a:avLst/>
          </a:prstGeom>
          <a:noFill/>
          <a:ln w="0">
            <a:noFill/>
          </a:ln>
        </p:spPr>
      </p:pic>
      <p:pic>
        <p:nvPicPr>
          <p:cNvPr id="362" name="Grafik 7"/>
          <p:cNvPicPr/>
          <p:nvPr/>
        </p:nvPicPr>
        <p:blipFill>
          <a:blip r:embed="rId5"/>
          <a:stretch/>
        </p:blipFill>
        <p:spPr>
          <a:xfrm>
            <a:off x="2516400" y="822240"/>
            <a:ext cx="3875760" cy="387576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additive="repl">
                                        <p:cTn id="6" dur="500"/>
                                        <p:tgtEl>
                                          <p:spTgt spid="360"/>
                                        </p:tgtEl>
                                      </p:cBhvr>
                                    </p:animEffect>
                                    <p:set>
                                      <p:cBhvr>
                                        <p:cTn id="7" dur="1" fill="hold">
                                          <p:stCondLst>
                                            <p:cond delay="499"/>
                                          </p:stCondLst>
                                        </p:cTn>
                                        <p:tgtEl>
                                          <p:spTgt spid="360"/>
                                        </p:tgtEl>
                                        <p:attrNameLst>
                                          <p:attrName>style.visibility</p:attrName>
                                        </p:attrNameLst>
                                      </p:cBhvr>
                                      <p:to>
                                        <p:strVal val="hidden"/>
                                      </p:to>
                                    </p:set>
                                  </p:childTnLst>
                                </p:cTn>
                              </p:par>
                              <p:par>
                                <p:cTn id="8" presetID="1" presetClass="entr" fill="hold" nodeType="withEffect">
                                  <p:stCondLst>
                                    <p:cond delay="0"/>
                                  </p:stCondLst>
                                  <p:childTnLst>
                                    <p:set>
                                      <p:cBhvr>
                                        <p:cTn id="9" dur="1" fill="hold">
                                          <p:stCondLst>
                                            <p:cond delay="0"/>
                                          </p:stCondLst>
                                        </p:cTn>
                                        <p:tgtEl>
                                          <p:spTgt spid="36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nodeType="clickEffect">
                                  <p:stCondLst>
                                    <p:cond delay="0"/>
                                  </p:stCondLst>
                                  <p:childTnLst>
                                    <p:animEffect transition="out" filter="blinds(horizontal)">
                                      <p:cBhvr additive="repl">
                                        <p:cTn id="13" dur="500"/>
                                        <p:tgtEl>
                                          <p:spTgt spid="361"/>
                                        </p:tgtEl>
                                      </p:cBhvr>
                                    </p:animEffect>
                                    <p:set>
                                      <p:cBhvr>
                                        <p:cTn id="14" dur="1" fill="hold">
                                          <p:stCondLst>
                                            <p:cond delay="499"/>
                                          </p:stCondLst>
                                        </p:cTn>
                                        <p:tgtEl>
                                          <p:spTgt spid="361"/>
                                        </p:tgtEl>
                                        <p:attrNameLst>
                                          <p:attrName>style.visibility</p:attrName>
                                        </p:attrNameLst>
                                      </p:cBhvr>
                                      <p:to>
                                        <p:strVal val="hidden"/>
                                      </p:to>
                                    </p:set>
                                  </p:childTnLst>
                                </p:cTn>
                              </p:par>
                              <p:par>
                                <p:cTn id="15" presetID="1" presetClass="entr" fill="hold" nodeType="withEffect">
                                  <p:stCondLst>
                                    <p:cond delay="0"/>
                                  </p:stCondLst>
                                  <p:childTnLst>
                                    <p:set>
                                      <p:cBhvr>
                                        <p:cTn id="16"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a:buNone/>
            </a:pPr>
            <a:endParaRPr lang="en-DE" sz="4400" b="0" u="none" strike="noStrike">
              <a:solidFill>
                <a:schemeClr val="dk1"/>
              </a:solidFill>
              <a:uFillTx/>
              <a:latin typeface="Arial"/>
            </a:endParaRPr>
          </a:p>
        </p:txBody>
      </p:sp>
      <p:sp>
        <p:nvSpPr>
          <p:cNvPr id="98"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a:lnSpc>
                <a:spcPct val="90000"/>
              </a:lnSpc>
              <a:spcBef>
                <a:spcPts val="1417"/>
              </a:spcBef>
              <a:buNone/>
            </a:pPr>
            <a:endParaRPr lang="en-DE" sz="1800" b="0" u="none" strike="noStrike">
              <a:solidFill>
                <a:schemeClr val="dk1"/>
              </a:solidFill>
              <a:uFillTx/>
              <a:latin typeface="Arial"/>
            </a:endParaRPr>
          </a:p>
        </p:txBody>
      </p:sp>
      <p:pic>
        <p:nvPicPr>
          <p:cNvPr id="99" name="Picture 4" descr="https://upload.wikimedia.org/wikipedia/commons/7/79/Docker_(container_engine)_logo.png"/>
          <p:cNvPicPr/>
          <p:nvPr/>
        </p:nvPicPr>
        <p:blipFill>
          <a:blip r:embed="rId2"/>
          <a:stretch/>
        </p:blipFill>
        <p:spPr>
          <a:xfrm>
            <a:off x="1235880" y="3562200"/>
            <a:ext cx="4324320" cy="1032840"/>
          </a:xfrm>
          <a:prstGeom prst="rect">
            <a:avLst/>
          </a:prstGeom>
          <a:noFill/>
          <a:ln w="0">
            <a:noFill/>
          </a:ln>
        </p:spPr>
      </p:pic>
      <p:pic>
        <p:nvPicPr>
          <p:cNvPr id="100" name="Picture 10" descr="Datei:Java-Logo.svg"/>
          <p:cNvPicPr/>
          <p:nvPr/>
        </p:nvPicPr>
        <p:blipFill>
          <a:blip r:embed="rId3"/>
          <a:stretch/>
        </p:blipFill>
        <p:spPr>
          <a:xfrm>
            <a:off x="7787880" y="3139560"/>
            <a:ext cx="587880" cy="1114200"/>
          </a:xfrm>
          <a:prstGeom prst="rect">
            <a:avLst/>
          </a:prstGeom>
          <a:noFill/>
          <a:ln w="0">
            <a:noFill/>
          </a:ln>
        </p:spPr>
      </p:pic>
      <p:pic>
        <p:nvPicPr>
          <p:cNvPr id="101" name="Google Shape;215;p45"/>
          <p:cNvPicPr/>
          <p:nvPr/>
        </p:nvPicPr>
        <p:blipFill>
          <a:blip r:embed="rId4"/>
          <a:stretch/>
        </p:blipFill>
        <p:spPr>
          <a:xfrm>
            <a:off x="4103280" y="1302840"/>
            <a:ext cx="4763160" cy="840960"/>
          </a:xfrm>
          <a:prstGeom prst="rect">
            <a:avLst/>
          </a:prstGeom>
          <a:noFill/>
          <a:ln w="0">
            <a:noFill/>
          </a:ln>
        </p:spPr>
      </p:pic>
      <p:pic>
        <p:nvPicPr>
          <p:cNvPr id="102" name="Grafik 5"/>
          <p:cNvPicPr/>
          <p:nvPr/>
        </p:nvPicPr>
        <p:blipFill>
          <a:blip r:embed="rId5"/>
          <a:stretch/>
        </p:blipFill>
        <p:spPr>
          <a:xfrm>
            <a:off x="967320" y="1033200"/>
            <a:ext cx="2244600" cy="840960"/>
          </a:xfrm>
          <a:prstGeom prst="rect">
            <a:avLst/>
          </a:prstGeom>
          <a:noFill/>
          <a:ln w="0">
            <a:noFill/>
          </a:ln>
        </p:spPr>
      </p:pic>
      <p:pic>
        <p:nvPicPr>
          <p:cNvPr id="103" name="Grafik 8"/>
          <p:cNvPicPr/>
          <p:nvPr/>
        </p:nvPicPr>
        <p:blipFill>
          <a:blip r:embed="rId6"/>
          <a:stretch/>
        </p:blipFill>
        <p:spPr>
          <a:xfrm>
            <a:off x="473040" y="2111760"/>
            <a:ext cx="1155240" cy="1155240"/>
          </a:xfrm>
          <a:prstGeom prst="rect">
            <a:avLst/>
          </a:prstGeom>
          <a:noFill/>
          <a:ln w="0">
            <a:noFill/>
          </a:ln>
        </p:spPr>
      </p:pic>
      <p:pic>
        <p:nvPicPr>
          <p:cNvPr id="104" name="Grafik 12"/>
          <p:cNvPicPr/>
          <p:nvPr/>
        </p:nvPicPr>
        <p:blipFill>
          <a:blip r:embed="rId7"/>
          <a:stretch/>
        </p:blipFill>
        <p:spPr>
          <a:xfrm>
            <a:off x="2343600" y="2526840"/>
            <a:ext cx="2319840" cy="479520"/>
          </a:xfrm>
          <a:prstGeom prst="rect">
            <a:avLst/>
          </a:prstGeom>
          <a:noFill/>
          <a:ln w="0">
            <a:noFill/>
          </a:ln>
        </p:spPr>
      </p:pic>
      <p:pic>
        <p:nvPicPr>
          <p:cNvPr id="105" name="Grafik 13"/>
          <p:cNvPicPr/>
          <p:nvPr/>
        </p:nvPicPr>
        <p:blipFill>
          <a:blip r:embed="rId8"/>
          <a:stretch/>
        </p:blipFill>
        <p:spPr>
          <a:xfrm>
            <a:off x="5469480" y="2300040"/>
            <a:ext cx="1014840" cy="1396080"/>
          </a:xfrm>
          <a:prstGeom prst="rect">
            <a:avLst/>
          </a:prstGeom>
          <a:noFill/>
          <a:ln w="0">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Was ist Kubernetes überhaupt?</a:t>
            </a:r>
            <a:endParaRPr lang="en-DE" sz="2800" b="0" u="none" strike="noStrike">
              <a:solidFill>
                <a:schemeClr val="dk1"/>
              </a:solidFill>
              <a:uFillTx/>
              <a:latin typeface="Arial"/>
            </a:endParaRPr>
          </a:p>
        </p:txBody>
      </p:sp>
      <p:sp>
        <p:nvSpPr>
          <p:cNvPr id="295" name="PlaceHolder 2"/>
          <p:cNvSpPr>
            <a:spLocks noGrp="1"/>
          </p:cNvSpPr>
          <p:nvPr>
            <p:ph/>
          </p:nvPr>
        </p:nvSpPr>
        <p:spPr>
          <a:xfrm>
            <a:off x="4832280" y="1152360"/>
            <a:ext cx="3998880" cy="3415320"/>
          </a:xfrm>
          <a:prstGeom prst="rect">
            <a:avLst/>
          </a:prstGeom>
          <a:noFill/>
          <a:ln w="0">
            <a:noFill/>
          </a:ln>
        </p:spPr>
        <p:txBody>
          <a:bodyPr lIns="91440" tIns="91440" rIns="91440" bIns="91440" anchor="t">
            <a:noAutofit/>
          </a:bodyPr>
          <a:lstStyle/>
          <a:p>
            <a:pPr indent="0">
              <a:lnSpc>
                <a:spcPct val="90000"/>
              </a:lnSpc>
              <a:spcBef>
                <a:spcPts val="1417"/>
              </a:spcBef>
              <a:buNone/>
            </a:pPr>
            <a:endParaRPr lang="en-DE" sz="1800" b="0" u="none" strike="noStrike">
              <a:solidFill>
                <a:schemeClr val="dk1"/>
              </a:solidFill>
              <a:uFillTx/>
              <a:latin typeface="Arial"/>
            </a:endParaRPr>
          </a:p>
        </p:txBody>
      </p:sp>
      <p:sp>
        <p:nvSpPr>
          <p:cNvPr id="296" name="PlaceHolder 3"/>
          <p:cNvSpPr>
            <a:spLocks noGrp="1"/>
          </p:cNvSpPr>
          <p:nvPr>
            <p:ph/>
          </p:nvPr>
        </p:nvSpPr>
        <p:spPr>
          <a:xfrm>
            <a:off x="311760" y="1152360"/>
            <a:ext cx="3998880" cy="3415320"/>
          </a:xfrm>
          <a:prstGeom prst="rect">
            <a:avLst/>
          </a:prstGeom>
          <a:noFill/>
          <a:ln w="0">
            <a:noFill/>
          </a:ln>
        </p:spPr>
        <p:txBody>
          <a:bodyPr lIns="91440" tIns="91440" rIns="91440" bIns="91440" anchor="t">
            <a:noAutofit/>
          </a:bodyPr>
          <a:lstStyle/>
          <a:p>
            <a:pPr indent="0">
              <a:lnSpc>
                <a:spcPct val="90000"/>
              </a:lnSpc>
              <a:spcBef>
                <a:spcPts val="1417"/>
              </a:spcBef>
              <a:buNone/>
            </a:pPr>
            <a:endParaRPr lang="en-DE" sz="1800" b="0" u="none" strike="noStrike">
              <a:solidFill>
                <a:schemeClr val="dk1"/>
              </a:solidFill>
              <a:uFillTx/>
              <a:latin typeface="Arial"/>
            </a:endParaRPr>
          </a:p>
        </p:txBody>
      </p:sp>
      <p:pic>
        <p:nvPicPr>
          <p:cNvPr id="297" name="Grafik 1"/>
          <p:cNvPicPr/>
          <p:nvPr/>
        </p:nvPicPr>
        <p:blipFill>
          <a:blip r:embed="rId3"/>
          <a:stretch/>
        </p:blipFill>
        <p:spPr>
          <a:xfrm>
            <a:off x="0" y="-174240"/>
            <a:ext cx="9142920" cy="6123600"/>
          </a:xfrm>
          <a:prstGeom prst="rect">
            <a:avLst/>
          </a:prstGeom>
          <a:noFill/>
          <a:ln w="0">
            <a:noFill/>
          </a:ln>
        </p:spPr>
      </p:pic>
      <p:sp>
        <p:nvSpPr>
          <p:cNvPr id="298" name="Google Shape;205;p 1"/>
          <p:cNvSpPr/>
          <p:nvPr/>
        </p:nvSpPr>
        <p:spPr>
          <a:xfrm>
            <a:off x="68400" y="4205880"/>
            <a:ext cx="7617600" cy="60912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defTabSz="914400">
              <a:lnSpc>
                <a:spcPct val="100000"/>
              </a:lnSpc>
            </a:pPr>
            <a:r>
              <a:rPr lang="de-DE" sz="2800" b="0" u="none" strike="noStrike">
                <a:solidFill>
                  <a:srgbClr val="FFFFFF"/>
                </a:solidFill>
                <a:uFillTx/>
                <a:latin typeface="Open Sans Light"/>
                <a:ea typeface="Open Sans Light"/>
              </a:rPr>
              <a:t>Kubernetes ist ein Orchestrator</a:t>
            </a:r>
            <a:endParaRPr lang="en-US" sz="2800" b="0" u="none" strike="noStrike">
              <a:solidFill>
                <a:srgbClr val="000000"/>
              </a:solidFill>
              <a:uFillTx/>
              <a:latin typeface="Arial"/>
            </a:endParaRPr>
          </a:p>
        </p:txBody>
      </p:sp>
      <p:sp>
        <p:nvSpPr>
          <p:cNvPr id="299" name="Google Shape;206;p 1"/>
          <p:cNvSpPr/>
          <p:nvPr/>
        </p:nvSpPr>
        <p:spPr>
          <a:xfrm>
            <a:off x="68400" y="4639680"/>
            <a:ext cx="8519400" cy="457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defTabSz="914400">
              <a:lnSpc>
                <a:spcPct val="150000"/>
              </a:lnSpc>
              <a:spcAft>
                <a:spcPts val="1599"/>
              </a:spcAft>
              <a:tabLst>
                <a:tab pos="0" algn="l"/>
              </a:tabLst>
            </a:pPr>
            <a:r>
              <a:rPr lang="de-DE" sz="1800" b="0" u="none" strike="noStrike">
                <a:solidFill>
                  <a:srgbClr val="FFFFFF"/>
                </a:solidFill>
                <a:uFillTx/>
                <a:latin typeface="Open Sans Light"/>
                <a:ea typeface="Open Sans Light"/>
              </a:rPr>
              <a:t>Workloads in Cloud-Nativen-Umfeldern organisieren</a:t>
            </a:r>
            <a:endParaRPr lang="en-US" sz="1800" b="0" u="none" strike="noStrike">
              <a:solidFill>
                <a:srgbClr val="000000"/>
              </a:solidFill>
              <a:uFillTx/>
              <a:latin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Kubernetes</a:t>
            </a:r>
            <a:endParaRPr lang="en-DE" sz="2800" b="0" u="none" strike="noStrike">
              <a:solidFill>
                <a:schemeClr val="dk1"/>
              </a:solidFill>
              <a:uFillTx/>
              <a:latin typeface="Arial"/>
            </a:endParaRPr>
          </a:p>
        </p:txBody>
      </p:sp>
      <p:sp>
        <p:nvSpPr>
          <p:cNvPr id="301" name="PlaceHolder 2"/>
          <p:cNvSpPr>
            <a:spLocks noGrp="1"/>
          </p:cNvSpPr>
          <p:nvPr>
            <p:ph/>
          </p:nvPr>
        </p:nvSpPr>
        <p:spPr>
          <a:xfrm>
            <a:off x="311760" y="1152360"/>
            <a:ext cx="4476240" cy="3415320"/>
          </a:xfrm>
          <a:prstGeom prst="rect">
            <a:avLst/>
          </a:prstGeom>
          <a:noFill/>
          <a:ln w="0">
            <a:noFill/>
          </a:ln>
        </p:spPr>
        <p:txBody>
          <a:bodyPr lIns="91440" tIns="91440" rIns="91440" bIns="91440" anchor="t">
            <a:noAutofit/>
          </a:bodyPr>
          <a:lstStyle/>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Open-Source</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Back-End</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Betreibt Workloads</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Bildet den Lebenszyklus ab</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Skaliert und sorgt für Gesundheit</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Versionierungen und Upgrades</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Verteilte Plattform</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Software-definierte Infrastruktur</a:t>
            </a:r>
            <a:endParaRPr lang="en-DE" sz="1800" b="0" u="none" strike="noStrike">
              <a:solidFill>
                <a:schemeClr val="dk1"/>
              </a:solidFill>
              <a:uFillTx/>
              <a:latin typeface="Arial"/>
            </a:endParaRPr>
          </a:p>
        </p:txBody>
      </p:sp>
      <p:pic>
        <p:nvPicPr>
          <p:cNvPr id="302" name="Google Shape;215;p45"/>
          <p:cNvPicPr/>
          <p:nvPr/>
        </p:nvPicPr>
        <p:blipFill>
          <a:blip r:embed="rId2"/>
          <a:stretch/>
        </p:blipFill>
        <p:spPr>
          <a:xfrm>
            <a:off x="4959360" y="2243520"/>
            <a:ext cx="3470400" cy="61272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0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0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0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30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en-US" sz="3600" b="0" u="none" strike="noStrike">
                <a:solidFill>
                  <a:schemeClr val="dk1"/>
                </a:solidFill>
                <a:uFillTx/>
                <a:latin typeface="Open Sans Light"/>
                <a:ea typeface="Open Sans Light"/>
              </a:rPr>
              <a:t>Kubernetes Tools</a:t>
            </a:r>
            <a:endParaRPr lang="en-US" sz="3600" b="0" u="none" strike="noStrike">
              <a:solidFill>
                <a:srgbClr val="000000"/>
              </a:solidFill>
              <a:uFillTx/>
              <a:latin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a:solidFill>
                  <a:schemeClr val="dk1"/>
                </a:solidFill>
                <a:uFillTx/>
                <a:latin typeface="Open Sans Light"/>
                <a:ea typeface="Open Sans Light"/>
              </a:rPr>
              <a:t>kubectl</a:t>
            </a:r>
            <a:endParaRPr lang="en-US" sz="2800" b="0" u="none" strike="noStrike">
              <a:solidFill>
                <a:srgbClr val="000000"/>
              </a:solidFill>
              <a:uFillTx/>
              <a:latin typeface="Arial"/>
            </a:endParaRPr>
          </a:p>
        </p:txBody>
      </p:sp>
      <p:sp>
        <p:nvSpPr>
          <p:cNvPr id="377"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115000"/>
              </a:lnSpc>
              <a:buClr>
                <a:srgbClr val="595959"/>
              </a:buClr>
              <a:buFont typeface="Arial"/>
              <a:buChar char="•"/>
            </a:pPr>
            <a:r>
              <a:rPr lang="en-US" sz="1800" u="none" strike="noStrike" dirty="0">
                <a:solidFill>
                  <a:schemeClr val="dk2"/>
                </a:solidFill>
                <a:uFillTx/>
                <a:latin typeface="Open Sans Light" pitchFamily="2" charset="0"/>
                <a:ea typeface="Open Sans Light" pitchFamily="2" charset="0"/>
                <a:cs typeface="Open Sans Light" pitchFamily="2" charset="0"/>
              </a:rPr>
              <a:t>Management und </a:t>
            </a:r>
            <a:r>
              <a:rPr lang="en-US" sz="1800" u="none" strike="noStrike" dirty="0" err="1">
                <a:solidFill>
                  <a:schemeClr val="dk2"/>
                </a:solidFill>
                <a:uFillTx/>
                <a:latin typeface="Open Sans Light" pitchFamily="2" charset="0"/>
                <a:ea typeface="Open Sans Light" pitchFamily="2" charset="0"/>
                <a:cs typeface="Open Sans Light" pitchFamily="2" charset="0"/>
              </a:rPr>
              <a:t>Zugriff</a:t>
            </a:r>
            <a:r>
              <a:rPr lang="en-US" sz="1800" u="none" strike="noStrike" dirty="0">
                <a:solidFill>
                  <a:schemeClr val="dk2"/>
                </a:solidFill>
                <a:uFillTx/>
                <a:latin typeface="Open Sans Light" pitchFamily="2" charset="0"/>
                <a:ea typeface="Open Sans Light" pitchFamily="2" charset="0"/>
                <a:cs typeface="Open Sans Light" pitchFamily="2" charset="0"/>
              </a:rPr>
              <a:t> auf K8S Cluster</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indent="0">
              <a:lnSpc>
                <a:spcPct val="115000"/>
              </a:lnSpc>
              <a:buNone/>
            </a:pP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115000"/>
              </a:lnSpc>
              <a:buClr>
                <a:srgbClr val="595959"/>
              </a:buClr>
              <a:buFont typeface="Arial"/>
              <a:buChar char="•"/>
            </a:pPr>
            <a:r>
              <a:rPr lang="en-US" sz="1800" u="none" strike="noStrike" dirty="0">
                <a:solidFill>
                  <a:schemeClr val="dk2"/>
                </a:solidFill>
                <a:uFillTx/>
                <a:latin typeface="Open Sans Light" pitchFamily="2" charset="0"/>
                <a:ea typeface="Open Sans Light" pitchFamily="2" charset="0"/>
                <a:cs typeface="Open Sans Light" pitchFamily="2" charset="0"/>
              </a:rPr>
              <a:t>Installation:</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17520">
              <a:lnSpc>
                <a:spcPct val="115000"/>
              </a:lnSpc>
              <a:spcBef>
                <a:spcPts val="1599"/>
              </a:spcBef>
              <a:buClr>
                <a:srgbClr val="595959"/>
              </a:buClr>
              <a:buFont typeface="Arial"/>
              <a:buChar char="•"/>
            </a:pPr>
            <a:r>
              <a:rPr lang="en-US" sz="1400" u="sng" strike="noStrike" dirty="0">
                <a:solidFill>
                  <a:schemeClr val="dk2"/>
                </a:solidFill>
                <a:uFillTx/>
                <a:latin typeface="Open Sans Light" pitchFamily="2" charset="0"/>
                <a:ea typeface="Open Sans Light" pitchFamily="2" charset="0"/>
                <a:cs typeface="Open Sans Light" pitchFamily="2" charset="0"/>
                <a:hlinkClick r:id="rId2"/>
              </a:rPr>
              <a:t>https://kubernetes.io/docs/tasks/tools/install-kubectl/</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indent="0">
              <a:lnSpc>
                <a:spcPct val="115000"/>
              </a:lnSpc>
              <a:buNone/>
            </a:pP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115000"/>
              </a:lnSpc>
              <a:buClr>
                <a:srgbClr val="595959"/>
              </a:buClr>
              <a:buFont typeface="Arial"/>
              <a:buChar char="•"/>
            </a:pPr>
            <a:r>
              <a:rPr lang="en-US" sz="1800" u="none" strike="noStrike" dirty="0">
                <a:solidFill>
                  <a:schemeClr val="dk2"/>
                </a:solidFill>
                <a:uFillTx/>
                <a:latin typeface="Open Sans Light" pitchFamily="2" charset="0"/>
                <a:ea typeface="Open Sans Light" pitchFamily="2" charset="0"/>
                <a:cs typeface="Open Sans Light" pitchFamily="2" charset="0"/>
              </a:rPr>
              <a:t>Kann </a:t>
            </a:r>
            <a:r>
              <a:rPr lang="en-US" sz="1800" u="none" strike="noStrike" dirty="0" err="1">
                <a:solidFill>
                  <a:schemeClr val="dk2"/>
                </a:solidFill>
                <a:uFillTx/>
                <a:latin typeface="Open Sans Light" pitchFamily="2" charset="0"/>
                <a:ea typeface="Open Sans Light" pitchFamily="2" charset="0"/>
                <a:cs typeface="Open Sans Light" pitchFamily="2" charset="0"/>
              </a:rPr>
              <a:t>mehrere</a:t>
            </a:r>
            <a:r>
              <a:rPr lang="en-US" sz="1800" u="none" strike="noStrike" dirty="0">
                <a:solidFill>
                  <a:schemeClr val="dk2"/>
                </a:solidFill>
                <a:uFillTx/>
                <a:latin typeface="Open Sans Light" pitchFamily="2" charset="0"/>
                <a:ea typeface="Open Sans Light" pitchFamily="2" charset="0"/>
                <a:cs typeface="Open Sans Light" pitchFamily="2" charset="0"/>
              </a:rPr>
              <a:t> K8S-Instanzen </a:t>
            </a:r>
            <a:r>
              <a:rPr lang="en-US" sz="1800" u="none" strike="noStrike" dirty="0" err="1">
                <a:solidFill>
                  <a:schemeClr val="dk2"/>
                </a:solidFill>
                <a:uFillTx/>
                <a:latin typeface="Open Sans Light" pitchFamily="2" charset="0"/>
                <a:ea typeface="Open Sans Light" pitchFamily="2" charset="0"/>
                <a:cs typeface="Open Sans Light" pitchFamily="2" charset="0"/>
              </a:rPr>
              <a:t>verwalten</a:t>
            </a:r>
            <a:r>
              <a:rPr lang="en-US" sz="1800" u="none" strike="noStrike" dirty="0">
                <a:solidFill>
                  <a:schemeClr val="dk2"/>
                </a:solidFill>
                <a:uFillTx/>
                <a:latin typeface="Open Sans Light" pitchFamily="2" charset="0"/>
                <a:ea typeface="Open Sans Light" pitchFamily="2" charset="0"/>
                <a:cs typeface="Open Sans Light" pitchFamily="2" charset="0"/>
              </a:rPr>
              <a:t>:</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17520">
              <a:lnSpc>
                <a:spcPct val="115000"/>
              </a:lnSpc>
              <a:spcBef>
                <a:spcPts val="1599"/>
              </a:spcBef>
              <a:buClr>
                <a:srgbClr val="595959"/>
              </a:buClr>
              <a:buFont typeface="Arial"/>
              <a:buChar char="•"/>
            </a:pPr>
            <a:r>
              <a:rPr lang="en-US" sz="1400" u="none" strike="noStrike" dirty="0" err="1">
                <a:solidFill>
                  <a:schemeClr val="dk2"/>
                </a:solidFill>
                <a:uFillTx/>
                <a:latin typeface="Open Sans Light" pitchFamily="2" charset="0"/>
                <a:ea typeface="Open Sans Light" pitchFamily="2" charset="0"/>
                <a:cs typeface="Open Sans Light" pitchFamily="2" charset="0"/>
              </a:rPr>
              <a:t>kubectl</a:t>
            </a:r>
            <a:r>
              <a:rPr lang="en-US" sz="1400" u="none" strike="noStrike" dirty="0">
                <a:solidFill>
                  <a:schemeClr val="dk2"/>
                </a:solidFill>
                <a:uFillTx/>
                <a:latin typeface="Open Sans Light" pitchFamily="2" charset="0"/>
                <a:ea typeface="Open Sans Light" pitchFamily="2" charset="0"/>
                <a:cs typeface="Open Sans Light" pitchFamily="2" charset="0"/>
              </a:rPr>
              <a:t> config get-contexts</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17520">
              <a:lnSpc>
                <a:spcPct val="115000"/>
              </a:lnSpc>
              <a:spcBef>
                <a:spcPts val="1599"/>
              </a:spcBef>
              <a:buClr>
                <a:srgbClr val="595959"/>
              </a:buClr>
              <a:buFont typeface="Arial"/>
              <a:buChar char="•"/>
            </a:pPr>
            <a:r>
              <a:rPr lang="en-US" sz="1400" u="none" strike="noStrike" dirty="0" err="1">
                <a:solidFill>
                  <a:schemeClr val="dk2"/>
                </a:solidFill>
                <a:uFillTx/>
                <a:latin typeface="Open Sans Light" pitchFamily="2" charset="0"/>
                <a:ea typeface="Open Sans Light" pitchFamily="2" charset="0"/>
                <a:cs typeface="Open Sans Light" pitchFamily="2" charset="0"/>
              </a:rPr>
              <a:t>kubectl</a:t>
            </a:r>
            <a:r>
              <a:rPr lang="en-US" sz="1400" u="none" strike="noStrike" dirty="0">
                <a:solidFill>
                  <a:schemeClr val="dk2"/>
                </a:solidFill>
                <a:uFillTx/>
                <a:latin typeface="Open Sans Light" pitchFamily="2" charset="0"/>
                <a:ea typeface="Open Sans Light" pitchFamily="2" charset="0"/>
                <a:cs typeface="Open Sans Light" pitchFamily="2" charset="0"/>
              </a:rPr>
              <a:t> config set-context &lt;Name&gt;</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7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7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dirty="0" err="1">
                <a:solidFill>
                  <a:schemeClr val="dk1"/>
                </a:solidFill>
                <a:uFillTx/>
                <a:latin typeface="Open Sans Light"/>
                <a:ea typeface="Open Sans Light"/>
              </a:rPr>
              <a:t>kubectl</a:t>
            </a:r>
            <a:r>
              <a:rPr lang="en-US" sz="2800" b="0" u="none" strike="noStrike" dirty="0">
                <a:solidFill>
                  <a:schemeClr val="dk1"/>
                </a:solidFill>
                <a:uFillTx/>
                <a:latin typeface="Open Sans Light"/>
                <a:ea typeface="Open Sans Light"/>
              </a:rPr>
              <a:t> –</a:t>
            </a:r>
            <a:r>
              <a:rPr lang="en-US" sz="2800" b="0" u="none" strike="noStrike" dirty="0" err="1">
                <a:solidFill>
                  <a:schemeClr val="dk1"/>
                </a:solidFill>
                <a:uFillTx/>
                <a:latin typeface="Open Sans Light"/>
                <a:ea typeface="Open Sans Light"/>
              </a:rPr>
              <a:t>Typische</a:t>
            </a:r>
            <a:r>
              <a:rPr lang="en-US" sz="2800" b="0" u="none" strike="noStrike" dirty="0">
                <a:solidFill>
                  <a:schemeClr val="dk1"/>
                </a:solidFill>
                <a:uFillTx/>
                <a:latin typeface="Open Sans Light"/>
                <a:ea typeface="Open Sans Light"/>
              </a:rPr>
              <a:t> </a:t>
            </a:r>
            <a:r>
              <a:rPr lang="en-US" sz="2800" b="0" u="none" strike="noStrike" dirty="0" err="1">
                <a:solidFill>
                  <a:schemeClr val="dk1"/>
                </a:solidFill>
                <a:uFillTx/>
                <a:latin typeface="Open Sans Light"/>
                <a:ea typeface="Open Sans Light"/>
              </a:rPr>
              <a:t>Anwendungsfälle</a:t>
            </a:r>
            <a:endParaRPr lang="en-US" sz="2800" b="0" u="none" strike="noStrike" dirty="0">
              <a:solidFill>
                <a:srgbClr val="000000"/>
              </a:solidFill>
              <a:uFillTx/>
              <a:latin typeface="Arial"/>
            </a:endParaRPr>
          </a:p>
        </p:txBody>
      </p:sp>
      <p:sp>
        <p:nvSpPr>
          <p:cNvPr id="379"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115000"/>
              </a:lnSpc>
              <a:buClr>
                <a:srgbClr val="595959"/>
              </a:buClr>
              <a:buFont typeface="Arial"/>
              <a:buChar char="•"/>
            </a:pPr>
            <a:r>
              <a:rPr lang="en-US" sz="1800" u="none" strike="noStrike" dirty="0">
                <a:solidFill>
                  <a:schemeClr val="dk2"/>
                </a:solidFill>
                <a:uFillTx/>
                <a:latin typeface="Open Sans Light" pitchFamily="2" charset="0"/>
                <a:ea typeface="Open Sans Light" pitchFamily="2" charset="0"/>
                <a:cs typeface="Open Sans Light" pitchFamily="2" charset="0"/>
              </a:rPr>
              <a:t>Deployment und Upgrade von Workloads</a:t>
            </a:r>
            <a:br>
              <a:rPr sz="1800" dirty="0">
                <a:latin typeface="Open Sans Light" pitchFamily="2" charset="0"/>
                <a:ea typeface="Open Sans Light" pitchFamily="2" charset="0"/>
                <a:cs typeface="Open Sans Light" pitchFamily="2" charset="0"/>
              </a:rPr>
            </a:br>
            <a:r>
              <a:rPr lang="en-US" sz="1800" u="none" strike="noStrike" dirty="0">
                <a:solidFill>
                  <a:schemeClr val="dk2"/>
                </a:solidFill>
                <a:uFillTx/>
                <a:latin typeface="Open Sans Light" pitchFamily="2" charset="0"/>
                <a:ea typeface="Open Sans Light" pitchFamily="2" charset="0"/>
                <a:cs typeface="Open Sans Light" pitchFamily="2" charset="0"/>
              </a:rPr>
              <a:t> </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115000"/>
              </a:lnSpc>
              <a:buClr>
                <a:srgbClr val="595959"/>
              </a:buClr>
              <a:buFont typeface="Arial"/>
              <a:buChar char="•"/>
            </a:pPr>
            <a:r>
              <a:rPr lang="en-US" sz="1800" u="none" strike="noStrike" dirty="0" err="1">
                <a:solidFill>
                  <a:schemeClr val="dk2"/>
                </a:solidFill>
                <a:uFillTx/>
                <a:latin typeface="Open Sans Light" pitchFamily="2" charset="0"/>
                <a:ea typeface="Open Sans Light" pitchFamily="2" charset="0"/>
                <a:cs typeface="Open Sans Light" pitchFamily="2" charset="0"/>
              </a:rPr>
              <a:t>Objekte</a:t>
            </a:r>
            <a:r>
              <a:rPr lang="en-US" sz="1800" u="none" strike="noStrike" dirty="0">
                <a:solidFill>
                  <a:schemeClr val="dk2"/>
                </a:solidFill>
                <a:uFillTx/>
                <a:latin typeface="Open Sans Light" pitchFamily="2" charset="0"/>
                <a:ea typeface="Open Sans Light" pitchFamily="2" charset="0"/>
                <a:cs typeface="Open Sans Light" pitchFamily="2" charset="0"/>
              </a:rPr>
              <a:t> </a:t>
            </a:r>
            <a:r>
              <a:rPr lang="en-US" sz="1800" u="none" strike="noStrike" dirty="0" err="1">
                <a:solidFill>
                  <a:schemeClr val="dk2"/>
                </a:solidFill>
                <a:uFillTx/>
                <a:latin typeface="Open Sans Light" pitchFamily="2" charset="0"/>
                <a:ea typeface="Open Sans Light" pitchFamily="2" charset="0"/>
                <a:cs typeface="Open Sans Light" pitchFamily="2" charset="0"/>
              </a:rPr>
              <a:t>erstellen</a:t>
            </a:r>
            <a:br>
              <a:rPr sz="1800" dirty="0">
                <a:latin typeface="Open Sans Light" pitchFamily="2" charset="0"/>
                <a:ea typeface="Open Sans Light" pitchFamily="2" charset="0"/>
                <a:cs typeface="Open Sans Light" pitchFamily="2" charset="0"/>
              </a:rPr>
            </a:br>
            <a:r>
              <a:rPr lang="en-US" sz="1800" u="none" strike="noStrike" dirty="0">
                <a:solidFill>
                  <a:schemeClr val="dk2"/>
                </a:solidFill>
                <a:uFillTx/>
                <a:latin typeface="Open Sans Light" pitchFamily="2" charset="0"/>
                <a:ea typeface="Open Sans Light" pitchFamily="2" charset="0"/>
                <a:cs typeface="Open Sans Light" pitchFamily="2" charset="0"/>
              </a:rPr>
              <a:t> </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115000"/>
              </a:lnSpc>
              <a:buClr>
                <a:srgbClr val="595959"/>
              </a:buClr>
              <a:buFont typeface="Arial"/>
              <a:buChar char="•"/>
            </a:pPr>
            <a:r>
              <a:rPr lang="en-US" sz="1800" u="none" strike="noStrike" dirty="0" err="1">
                <a:solidFill>
                  <a:schemeClr val="dk2"/>
                </a:solidFill>
                <a:uFillTx/>
                <a:latin typeface="Open Sans Light" pitchFamily="2" charset="0"/>
                <a:ea typeface="Open Sans Light" pitchFamily="2" charset="0"/>
                <a:cs typeface="Open Sans Light" pitchFamily="2" charset="0"/>
              </a:rPr>
              <a:t>Informationen</a:t>
            </a:r>
            <a:r>
              <a:rPr lang="en-US" sz="1800" u="none" strike="noStrike" dirty="0">
                <a:solidFill>
                  <a:schemeClr val="dk2"/>
                </a:solidFill>
                <a:uFillTx/>
                <a:latin typeface="Open Sans Light" pitchFamily="2" charset="0"/>
                <a:ea typeface="Open Sans Light" pitchFamily="2" charset="0"/>
                <a:cs typeface="Open Sans Light" pitchFamily="2" charset="0"/>
              </a:rPr>
              <a:t> und Status </a:t>
            </a:r>
            <a:r>
              <a:rPr lang="en-US" sz="1800" u="none" strike="noStrike" dirty="0" err="1">
                <a:solidFill>
                  <a:schemeClr val="dk2"/>
                </a:solidFill>
                <a:uFillTx/>
                <a:latin typeface="Open Sans Light" pitchFamily="2" charset="0"/>
                <a:ea typeface="Open Sans Light" pitchFamily="2" charset="0"/>
                <a:cs typeface="Open Sans Light" pitchFamily="2" charset="0"/>
              </a:rPr>
              <a:t>abrufen</a:t>
            </a:r>
            <a:br>
              <a:rPr sz="1800" dirty="0">
                <a:latin typeface="Open Sans Light" pitchFamily="2" charset="0"/>
                <a:ea typeface="Open Sans Light" pitchFamily="2" charset="0"/>
                <a:cs typeface="Open Sans Light" pitchFamily="2" charset="0"/>
              </a:rPr>
            </a:br>
            <a:r>
              <a:rPr lang="en-US" sz="1800" u="none" strike="noStrike" dirty="0">
                <a:solidFill>
                  <a:schemeClr val="dk2"/>
                </a:solidFill>
                <a:uFillTx/>
                <a:latin typeface="Open Sans Light" pitchFamily="2" charset="0"/>
                <a:ea typeface="Open Sans Light" pitchFamily="2" charset="0"/>
                <a:cs typeface="Open Sans Light" pitchFamily="2" charset="0"/>
              </a:rPr>
              <a:t> </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115000"/>
              </a:lnSpc>
              <a:buClr>
                <a:srgbClr val="595959"/>
              </a:buClr>
              <a:buFont typeface="Arial"/>
              <a:buChar char="•"/>
            </a:pPr>
            <a:r>
              <a:rPr lang="en-US" sz="1800" u="none" strike="noStrike" dirty="0" err="1">
                <a:solidFill>
                  <a:schemeClr val="dk2"/>
                </a:solidFill>
                <a:uFillTx/>
                <a:latin typeface="Open Sans Light" pitchFamily="2" charset="0"/>
                <a:ea typeface="Open Sans Light" pitchFamily="2" charset="0"/>
                <a:cs typeface="Open Sans Light" pitchFamily="2" charset="0"/>
              </a:rPr>
              <a:t>Skalierung</a:t>
            </a:r>
            <a:br>
              <a:rPr sz="1800" dirty="0">
                <a:latin typeface="Open Sans Light" pitchFamily="2" charset="0"/>
                <a:ea typeface="Open Sans Light" pitchFamily="2" charset="0"/>
                <a:cs typeface="Open Sans Light" pitchFamily="2" charset="0"/>
              </a:rPr>
            </a:br>
            <a:r>
              <a:rPr lang="en-US" sz="1800" u="none" strike="noStrike" dirty="0">
                <a:solidFill>
                  <a:schemeClr val="dk2"/>
                </a:solidFill>
                <a:uFillTx/>
                <a:latin typeface="Open Sans Light" pitchFamily="2" charset="0"/>
                <a:ea typeface="Open Sans Light" pitchFamily="2" charset="0"/>
                <a:cs typeface="Open Sans Light" pitchFamily="2" charset="0"/>
              </a:rPr>
              <a:t> </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115000"/>
              </a:lnSpc>
              <a:buClr>
                <a:srgbClr val="595959"/>
              </a:buClr>
              <a:buFont typeface="Arial"/>
              <a:buChar char="•"/>
            </a:pPr>
            <a:r>
              <a:rPr lang="en-US" sz="1800" u="none" strike="noStrike" dirty="0">
                <a:solidFill>
                  <a:schemeClr val="dk2"/>
                </a:solidFill>
                <a:uFillTx/>
                <a:latin typeface="Open Sans Light" pitchFamily="2" charset="0"/>
                <a:ea typeface="Open Sans Light" pitchFamily="2" charset="0"/>
                <a:cs typeface="Open Sans Light" pitchFamily="2" charset="0"/>
              </a:rPr>
              <a:t>...</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a:solidFill>
                  <a:schemeClr val="dk1"/>
                </a:solidFill>
                <a:uFillTx/>
                <a:latin typeface="Open Sans Light"/>
                <a:ea typeface="Open Sans Light"/>
              </a:rPr>
              <a:t>kubeadm</a:t>
            </a:r>
            <a:endParaRPr lang="en-US" sz="2800" b="0" u="none" strike="noStrike">
              <a:solidFill>
                <a:srgbClr val="000000"/>
              </a:solidFill>
              <a:uFillTx/>
              <a:latin typeface="Arial"/>
            </a:endParaRPr>
          </a:p>
        </p:txBody>
      </p:sp>
      <p:sp>
        <p:nvSpPr>
          <p:cNvPr id="381"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115000"/>
              </a:lnSpc>
              <a:buClr>
                <a:srgbClr val="595959"/>
              </a:buClr>
              <a:buFont typeface="Arial"/>
              <a:buChar char="•"/>
            </a:pPr>
            <a:r>
              <a:rPr lang="en-US" sz="1800" u="none" strike="noStrike" dirty="0" err="1">
                <a:solidFill>
                  <a:schemeClr val="dk2"/>
                </a:solidFill>
                <a:uFillTx/>
                <a:latin typeface="Open Sans Light" pitchFamily="2" charset="0"/>
                <a:ea typeface="Open Sans Light" pitchFamily="2" charset="0"/>
                <a:cs typeface="Open Sans Light" pitchFamily="2" charset="0"/>
              </a:rPr>
              <a:t>Administrationstool</a:t>
            </a:r>
            <a:r>
              <a:rPr lang="en-US" sz="1800" u="none" strike="noStrike" dirty="0">
                <a:solidFill>
                  <a:schemeClr val="dk2"/>
                </a:solidFill>
                <a:uFillTx/>
                <a:latin typeface="Open Sans Light" pitchFamily="2" charset="0"/>
                <a:ea typeface="Open Sans Light" pitchFamily="2" charset="0"/>
                <a:cs typeface="Open Sans Light" pitchFamily="2" charset="0"/>
              </a:rPr>
              <a:t> für Kubernetes</a:t>
            </a:r>
            <a:br>
              <a:rPr sz="1800" dirty="0">
                <a:latin typeface="Open Sans Light" pitchFamily="2" charset="0"/>
                <a:ea typeface="Open Sans Light" pitchFamily="2" charset="0"/>
                <a:cs typeface="Open Sans Light" pitchFamily="2" charset="0"/>
              </a:rPr>
            </a:br>
            <a:r>
              <a:rPr lang="en-US" sz="1800" u="none" strike="noStrike" dirty="0">
                <a:solidFill>
                  <a:schemeClr val="dk2"/>
                </a:solidFill>
                <a:uFillTx/>
                <a:latin typeface="Open Sans Light" pitchFamily="2" charset="0"/>
                <a:ea typeface="Open Sans Light" pitchFamily="2" charset="0"/>
                <a:cs typeface="Open Sans Light" pitchFamily="2" charset="0"/>
              </a:rPr>
              <a:t> </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115000"/>
              </a:lnSpc>
              <a:buClr>
                <a:srgbClr val="595959"/>
              </a:buClr>
              <a:buFont typeface="Arial"/>
              <a:buChar char="•"/>
            </a:pPr>
            <a:r>
              <a:rPr lang="en-US" sz="1800" u="none" strike="noStrike" dirty="0" err="1">
                <a:solidFill>
                  <a:schemeClr val="dk2"/>
                </a:solidFill>
                <a:uFillTx/>
                <a:latin typeface="Open Sans Light" pitchFamily="2" charset="0"/>
                <a:ea typeface="Open Sans Light" pitchFamily="2" charset="0"/>
                <a:cs typeface="Open Sans Light" pitchFamily="2" charset="0"/>
              </a:rPr>
              <a:t>Anwendungfä</a:t>
            </a:r>
            <a:r>
              <a:rPr lang="en-US" sz="1800" dirty="0" err="1">
                <a:solidFill>
                  <a:schemeClr val="dk2"/>
                </a:solidFill>
                <a:latin typeface="Open Sans Light" pitchFamily="2" charset="0"/>
                <a:ea typeface="Open Sans Light" pitchFamily="2" charset="0"/>
                <a:cs typeface="Open Sans Light" pitchFamily="2" charset="0"/>
              </a:rPr>
              <a:t>lle</a:t>
            </a:r>
            <a:r>
              <a:rPr lang="en-US" sz="1800" u="none" strike="noStrike" dirty="0">
                <a:solidFill>
                  <a:schemeClr val="dk2"/>
                </a:solidFill>
                <a:uFillTx/>
                <a:latin typeface="Open Sans Light" pitchFamily="2" charset="0"/>
                <a:ea typeface="Open Sans Light" pitchFamily="2" charset="0"/>
                <a:cs typeface="Open Sans Light" pitchFamily="2" charset="0"/>
              </a:rPr>
              <a:t>:</a:t>
            </a:r>
            <a:endParaRPr lang="en-US" sz="18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17520">
              <a:lnSpc>
                <a:spcPct val="115000"/>
              </a:lnSpc>
              <a:spcBef>
                <a:spcPts val="1599"/>
              </a:spcBef>
              <a:buClr>
                <a:srgbClr val="595959"/>
              </a:buClr>
              <a:buFont typeface="Arial"/>
              <a:buChar char="•"/>
            </a:pPr>
            <a:r>
              <a:rPr lang="en-US" sz="1400" u="none" strike="noStrike" dirty="0" err="1">
                <a:solidFill>
                  <a:schemeClr val="dk2"/>
                </a:solidFill>
                <a:uFillTx/>
                <a:latin typeface="Open Sans Light" pitchFamily="2" charset="0"/>
                <a:ea typeface="Open Sans Light" pitchFamily="2" charset="0"/>
                <a:cs typeface="Open Sans Light" pitchFamily="2" charset="0"/>
              </a:rPr>
              <a:t>Erstellung</a:t>
            </a:r>
            <a:r>
              <a:rPr lang="en-US" sz="1400" u="none" strike="noStrike" dirty="0">
                <a:solidFill>
                  <a:schemeClr val="dk2"/>
                </a:solidFill>
                <a:uFillTx/>
                <a:latin typeface="Open Sans Light" pitchFamily="2" charset="0"/>
                <a:ea typeface="Open Sans Light" pitchFamily="2" charset="0"/>
                <a:cs typeface="Open Sans Light" pitchFamily="2" charset="0"/>
              </a:rPr>
              <a:t> und Update von </a:t>
            </a:r>
            <a:r>
              <a:rPr lang="en-US" sz="1400" u="none" strike="noStrike" dirty="0" err="1">
                <a:solidFill>
                  <a:schemeClr val="dk2"/>
                </a:solidFill>
                <a:uFillTx/>
                <a:latin typeface="Open Sans Light" pitchFamily="2" charset="0"/>
                <a:ea typeface="Open Sans Light" pitchFamily="2" charset="0"/>
                <a:cs typeface="Open Sans Light" pitchFamily="2" charset="0"/>
              </a:rPr>
              <a:t>Clustern</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17520">
              <a:lnSpc>
                <a:spcPct val="115000"/>
              </a:lnSpc>
              <a:spcBef>
                <a:spcPts val="1599"/>
              </a:spcBef>
              <a:buClr>
                <a:srgbClr val="595959"/>
              </a:buClr>
              <a:buFont typeface="Arial"/>
              <a:buChar char="•"/>
            </a:pPr>
            <a:r>
              <a:rPr lang="en-US" sz="1400" u="none" strike="noStrike" dirty="0" err="1">
                <a:solidFill>
                  <a:schemeClr val="dk2"/>
                </a:solidFill>
                <a:uFillTx/>
                <a:latin typeface="Open Sans Light" pitchFamily="2" charset="0"/>
                <a:ea typeface="Open Sans Light" pitchFamily="2" charset="0"/>
                <a:cs typeface="Open Sans Light" pitchFamily="2" charset="0"/>
              </a:rPr>
              <a:t>Erstellung</a:t>
            </a:r>
            <a:r>
              <a:rPr lang="en-US" sz="1400" u="none" strike="noStrike" dirty="0">
                <a:solidFill>
                  <a:schemeClr val="dk2"/>
                </a:solidFill>
                <a:uFillTx/>
                <a:latin typeface="Open Sans Light" pitchFamily="2" charset="0"/>
                <a:ea typeface="Open Sans Light" pitchFamily="2" charset="0"/>
                <a:cs typeface="Open Sans Light" pitchFamily="2" charset="0"/>
              </a:rPr>
              <a:t> und Update </a:t>
            </a:r>
            <a:r>
              <a:rPr lang="en-US" sz="1400" dirty="0">
                <a:solidFill>
                  <a:schemeClr val="dk2"/>
                </a:solidFill>
                <a:latin typeface="Open Sans Light" pitchFamily="2" charset="0"/>
                <a:ea typeface="Open Sans Light" pitchFamily="2" charset="0"/>
                <a:cs typeface="Open Sans Light" pitchFamily="2" charset="0"/>
              </a:rPr>
              <a:t>von</a:t>
            </a:r>
            <a:r>
              <a:rPr lang="en-US" sz="1400" u="none" strike="noStrike" dirty="0">
                <a:solidFill>
                  <a:schemeClr val="dk2"/>
                </a:solidFill>
                <a:uFillTx/>
                <a:latin typeface="Open Sans Light" pitchFamily="2" charset="0"/>
                <a:ea typeface="Open Sans Light" pitchFamily="2" charset="0"/>
                <a:cs typeface="Open Sans Light" pitchFamily="2" charset="0"/>
              </a:rPr>
              <a:t> Worker-Nodes</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en-US" sz="3600" u="none" strike="noStrike" dirty="0">
                <a:solidFill>
                  <a:schemeClr val="dk1"/>
                </a:solidFill>
                <a:uFillTx/>
                <a:latin typeface="Open Sans Light" pitchFamily="2" charset="0"/>
                <a:ea typeface="Open Sans Light" pitchFamily="2" charset="0"/>
                <a:cs typeface="Open Sans Light" pitchFamily="2" charset="0"/>
              </a:rPr>
              <a:t>Kubernetes </a:t>
            </a:r>
            <a:r>
              <a:rPr lang="en-US" sz="3600" u="none" strike="noStrike" dirty="0" err="1">
                <a:solidFill>
                  <a:schemeClr val="dk1"/>
                </a:solidFill>
                <a:uFillTx/>
                <a:latin typeface="Open Sans Light" pitchFamily="2" charset="0"/>
                <a:ea typeface="Open Sans Light" pitchFamily="2" charset="0"/>
                <a:cs typeface="Open Sans Light" pitchFamily="2" charset="0"/>
              </a:rPr>
              <a:t>Architectur</a:t>
            </a:r>
            <a:r>
              <a:rPr lang="en-US" sz="3600" u="none" strike="noStrike" dirty="0">
                <a:solidFill>
                  <a:schemeClr val="dk1"/>
                </a:solidFill>
                <a:uFillTx/>
                <a:latin typeface="Open Sans Light" pitchFamily="2" charset="0"/>
                <a:ea typeface="Open Sans Light" pitchFamily="2" charset="0"/>
                <a:cs typeface="Open Sans Light" pitchFamily="2" charset="0"/>
              </a:rPr>
              <a:t>: Nodes</a:t>
            </a:r>
            <a:endParaRPr lang="en-US" sz="3600" u="none" strike="noStrike" dirty="0">
              <a:solidFill>
                <a:srgbClr val="000000"/>
              </a:solidFill>
              <a:uFillTx/>
              <a:latin typeface="Open Sans Light" pitchFamily="2" charset="0"/>
              <a:ea typeface="Open Sans Light" pitchFamily="2" charset="0"/>
              <a:cs typeface="Open Sans Light" pitchFamily="2"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a:solidFill>
                  <a:schemeClr val="dk1"/>
                </a:solidFill>
                <a:uFillTx/>
                <a:latin typeface="Open Sans Light"/>
                <a:ea typeface="Open Sans Light"/>
              </a:rPr>
              <a:t>Nodes</a:t>
            </a:r>
            <a:endParaRPr lang="en-US" sz="2800" b="0" u="none" strike="noStrike">
              <a:solidFill>
                <a:srgbClr val="000000"/>
              </a:solidFill>
              <a:uFillTx/>
              <a:latin typeface="Arial"/>
            </a:endParaRPr>
          </a:p>
        </p:txBody>
      </p:sp>
      <p:sp>
        <p:nvSpPr>
          <p:cNvPr id="384"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115000"/>
              </a:lnSpc>
              <a:buClr>
                <a:srgbClr val="595959"/>
              </a:buClr>
              <a:buFont typeface="Arial" panose="020B0604020202020204" pitchFamily="34" charset="0"/>
              <a:buChar char="•"/>
            </a:pPr>
            <a:r>
              <a:rPr lang="en-US" sz="1800" b="0" u="none" strike="noStrike" dirty="0">
                <a:solidFill>
                  <a:schemeClr val="dk2"/>
                </a:solidFill>
                <a:uFillTx/>
                <a:latin typeface="Open Sans Light"/>
                <a:ea typeface="Open Sans Light"/>
              </a:rPr>
              <a:t>Workloads </a:t>
            </a:r>
            <a:r>
              <a:rPr lang="en-US" sz="1800" b="0" u="none" strike="noStrike" dirty="0" err="1">
                <a:solidFill>
                  <a:schemeClr val="dk2"/>
                </a:solidFill>
                <a:uFillTx/>
                <a:latin typeface="Open Sans Light"/>
                <a:ea typeface="Open Sans Light"/>
              </a:rPr>
              <a:t>werden</a:t>
            </a:r>
            <a:r>
              <a:rPr lang="en-US" sz="1800" b="0" u="none" strike="noStrike" dirty="0">
                <a:solidFill>
                  <a:schemeClr val="dk2"/>
                </a:solidFill>
                <a:uFillTx/>
                <a:latin typeface="Open Sans Light"/>
                <a:ea typeface="Open Sans Light"/>
              </a:rPr>
              <a:t> stets auf Nodes </a:t>
            </a:r>
            <a:r>
              <a:rPr lang="en-US" sz="1800" b="0" u="none" strike="noStrike" dirty="0" err="1">
                <a:solidFill>
                  <a:schemeClr val="dk2"/>
                </a:solidFill>
                <a:uFillTx/>
                <a:latin typeface="Open Sans Light"/>
                <a:ea typeface="Open Sans Light"/>
              </a:rPr>
              <a:t>ausgeführt</a:t>
            </a:r>
            <a:br>
              <a:rPr lang="en-US" sz="1800" b="0" u="none" strike="noStrike" dirty="0">
                <a:solidFill>
                  <a:schemeClr val="dk2"/>
                </a:solidFill>
                <a:uFillTx/>
                <a:latin typeface="Open Sans Light"/>
                <a:ea typeface="Open Sans Light"/>
              </a:rPr>
            </a:br>
            <a:endParaRPr lang="en-US" sz="1800" b="0" u="none" strike="noStrike" dirty="0">
              <a:solidFill>
                <a:schemeClr val="dk2"/>
              </a:solidFill>
              <a:uFillTx/>
              <a:latin typeface="Open Sans Light"/>
              <a:ea typeface="Open Sans Light"/>
            </a:endParaRPr>
          </a:p>
          <a:p>
            <a:pPr marL="457200" indent="-343080">
              <a:lnSpc>
                <a:spcPct val="115000"/>
              </a:lnSpc>
              <a:buClr>
                <a:srgbClr val="595959"/>
              </a:buClr>
              <a:buFont typeface="Arial" panose="020B0604020202020204" pitchFamily="34" charset="0"/>
              <a:buChar char="•"/>
            </a:pPr>
            <a:r>
              <a:rPr lang="en-US" sz="1800" dirty="0" err="1">
                <a:solidFill>
                  <a:schemeClr val="dk2"/>
                </a:solidFill>
                <a:latin typeface="Open Sans Light"/>
                <a:ea typeface="Open Sans Light"/>
              </a:rPr>
              <a:t>Unterschiedliche</a:t>
            </a:r>
            <a:r>
              <a:rPr lang="en-US" sz="1800" dirty="0">
                <a:solidFill>
                  <a:schemeClr val="dk2"/>
                </a:solidFill>
                <a:latin typeface="Open Sans Light"/>
                <a:ea typeface="Open Sans Light"/>
              </a:rPr>
              <a:t> </a:t>
            </a:r>
            <a:r>
              <a:rPr lang="en-US" sz="1800" dirty="0" err="1">
                <a:solidFill>
                  <a:schemeClr val="dk2"/>
                </a:solidFill>
                <a:latin typeface="Open Sans Light"/>
                <a:ea typeface="Open Sans Light"/>
              </a:rPr>
              <a:t>Arten</a:t>
            </a:r>
            <a:r>
              <a:rPr lang="en-US" sz="1800" dirty="0">
                <a:solidFill>
                  <a:schemeClr val="dk2"/>
                </a:solidFill>
                <a:latin typeface="Open Sans Light"/>
                <a:ea typeface="Open Sans Light"/>
              </a:rPr>
              <a:t> von </a:t>
            </a:r>
            <a:r>
              <a:rPr lang="en-US" sz="1800" dirty="0" err="1">
                <a:solidFill>
                  <a:schemeClr val="dk2"/>
                </a:solidFill>
                <a:latin typeface="Open Sans Light"/>
                <a:ea typeface="Open Sans Light"/>
              </a:rPr>
              <a:t>Maschinen</a:t>
            </a:r>
            <a:r>
              <a:rPr lang="en-US" sz="1800" dirty="0">
                <a:solidFill>
                  <a:schemeClr val="dk2"/>
                </a:solidFill>
                <a:latin typeface="Open Sans Light"/>
                <a:ea typeface="Open Sans Light"/>
              </a:rPr>
              <a:t> </a:t>
            </a:r>
            <a:r>
              <a:rPr lang="en-US" sz="1800" dirty="0" err="1">
                <a:solidFill>
                  <a:schemeClr val="dk2"/>
                </a:solidFill>
                <a:latin typeface="Open Sans Light"/>
                <a:ea typeface="Open Sans Light"/>
              </a:rPr>
              <a:t>möglich</a:t>
            </a:r>
            <a:r>
              <a:rPr lang="en-US" sz="1800" dirty="0">
                <a:solidFill>
                  <a:schemeClr val="dk2"/>
                </a:solidFill>
                <a:latin typeface="Open Sans Light"/>
                <a:ea typeface="Open Sans Light"/>
              </a:rPr>
              <a:t>:</a:t>
            </a:r>
            <a:endParaRPr lang="en-US" sz="1800" b="0" u="none" strike="noStrike" dirty="0">
              <a:solidFill>
                <a:srgbClr val="000000"/>
              </a:solidFill>
              <a:uFillTx/>
              <a:latin typeface="Open Sans Light"/>
            </a:endParaRPr>
          </a:p>
          <a:p>
            <a:pPr marL="914400" lvl="1" indent="-317520">
              <a:lnSpc>
                <a:spcPct val="115000"/>
              </a:lnSpc>
              <a:spcBef>
                <a:spcPts val="1599"/>
              </a:spcBef>
              <a:buClr>
                <a:srgbClr val="595959"/>
              </a:buClr>
              <a:buFont typeface="Arial" panose="020B0604020202020204" pitchFamily="34" charset="0"/>
              <a:buChar char="•"/>
            </a:pPr>
            <a:r>
              <a:rPr lang="en-US" sz="1400" b="0" u="none" strike="noStrike" dirty="0">
                <a:solidFill>
                  <a:schemeClr val="dk2"/>
                </a:solidFill>
                <a:uFillTx/>
                <a:latin typeface="Open Sans Light"/>
                <a:ea typeface="Open Sans Light"/>
              </a:rPr>
              <a:t>VMs</a:t>
            </a:r>
            <a:endParaRPr lang="en-US" sz="1400" b="0" u="none" strike="noStrike" dirty="0">
              <a:solidFill>
                <a:srgbClr val="000000"/>
              </a:solidFill>
              <a:uFillTx/>
              <a:latin typeface="Arial"/>
            </a:endParaRPr>
          </a:p>
          <a:p>
            <a:pPr marL="914400" lvl="1" indent="-317520">
              <a:lnSpc>
                <a:spcPct val="115000"/>
              </a:lnSpc>
              <a:spcBef>
                <a:spcPts val="1599"/>
              </a:spcBef>
              <a:buClr>
                <a:srgbClr val="595959"/>
              </a:buClr>
              <a:buFont typeface="Arial" panose="020B0604020202020204" pitchFamily="34" charset="0"/>
              <a:buChar char="•"/>
            </a:pPr>
            <a:r>
              <a:rPr lang="en-US" sz="1400" b="0" u="none" strike="noStrike" dirty="0">
                <a:solidFill>
                  <a:schemeClr val="dk2"/>
                </a:solidFill>
                <a:uFillTx/>
                <a:latin typeface="Open Sans Light"/>
                <a:ea typeface="Open Sans Light"/>
              </a:rPr>
              <a:t>Bare Metal</a:t>
            </a:r>
            <a:endParaRPr lang="en-US" sz="1400" b="0" u="none" strike="noStrike" dirty="0">
              <a:solidFill>
                <a:srgbClr val="000000"/>
              </a:solidFill>
              <a:uFillTx/>
              <a:latin typeface="Arial"/>
            </a:endParaRPr>
          </a:p>
          <a:p>
            <a:pPr marL="285750" indent="-285750">
              <a:lnSpc>
                <a:spcPct val="115000"/>
              </a:lnSpc>
              <a:spcBef>
                <a:spcPts val="1599"/>
              </a:spcBef>
              <a:buFont typeface="Arial" panose="020B0604020202020204" pitchFamily="34" charset="0"/>
              <a:buChar char="•"/>
            </a:pPr>
            <a:endParaRPr lang="en-US" sz="1400" b="0" u="none" strike="noStrike" dirty="0">
              <a:solidFill>
                <a:srgbClr val="000000"/>
              </a:solidFill>
              <a:uFillTx/>
              <a:latin typeface="Open Sans Light"/>
            </a:endParaRPr>
          </a:p>
          <a:p>
            <a:pPr marL="457200" indent="-343080">
              <a:lnSpc>
                <a:spcPct val="115000"/>
              </a:lnSpc>
              <a:buClr>
                <a:srgbClr val="595959"/>
              </a:buClr>
              <a:buFont typeface="Arial" panose="020B0604020202020204" pitchFamily="34" charset="0"/>
              <a:buChar char="•"/>
            </a:pPr>
            <a:r>
              <a:rPr lang="en-US" sz="1800" b="0" u="none" strike="noStrike" dirty="0" err="1">
                <a:solidFill>
                  <a:schemeClr val="dk2"/>
                </a:solidFill>
                <a:uFillTx/>
                <a:latin typeface="Open Sans Light"/>
                <a:ea typeface="Open Sans Light"/>
              </a:rPr>
              <a:t>Arten</a:t>
            </a:r>
            <a:r>
              <a:rPr lang="en-US" sz="1800" b="0" u="none" strike="noStrike" dirty="0">
                <a:solidFill>
                  <a:schemeClr val="dk2"/>
                </a:solidFill>
                <a:uFillTx/>
                <a:latin typeface="Open Sans Light"/>
                <a:ea typeface="Open Sans Light"/>
              </a:rPr>
              <a:t> von Nodes:</a:t>
            </a:r>
            <a:endParaRPr lang="en-US" sz="1800" b="0" u="none" strike="noStrike" dirty="0">
              <a:solidFill>
                <a:srgbClr val="000000"/>
              </a:solidFill>
              <a:uFillTx/>
              <a:latin typeface="Open Sans Light"/>
            </a:endParaRPr>
          </a:p>
          <a:p>
            <a:pPr marL="914400" lvl="1" indent="-317520">
              <a:lnSpc>
                <a:spcPct val="115000"/>
              </a:lnSpc>
              <a:spcBef>
                <a:spcPts val="1599"/>
              </a:spcBef>
              <a:buClr>
                <a:srgbClr val="595959"/>
              </a:buClr>
              <a:buFont typeface="Arial" panose="020B0604020202020204" pitchFamily="34" charset="0"/>
              <a:buChar char="•"/>
            </a:pPr>
            <a:r>
              <a:rPr lang="en-US" sz="1400" b="0" u="none" strike="noStrike" dirty="0" err="1">
                <a:solidFill>
                  <a:schemeClr val="dk2"/>
                </a:solidFill>
                <a:uFillTx/>
                <a:latin typeface="Open Sans Light"/>
                <a:ea typeface="Open Sans Light"/>
              </a:rPr>
              <a:t>Controlplane</a:t>
            </a:r>
            <a:r>
              <a:rPr lang="en-US" sz="1400" b="0" u="none" strike="noStrike" dirty="0">
                <a:solidFill>
                  <a:schemeClr val="dk2"/>
                </a:solidFill>
                <a:uFillTx/>
                <a:latin typeface="Open Sans Light"/>
                <a:ea typeface="Open Sans Light"/>
              </a:rPr>
              <a:t> Nodes</a:t>
            </a:r>
            <a:endParaRPr lang="en-US" sz="1400" b="0" u="none" strike="noStrike" dirty="0">
              <a:solidFill>
                <a:srgbClr val="000000"/>
              </a:solidFill>
              <a:uFillTx/>
              <a:latin typeface="Arial"/>
            </a:endParaRPr>
          </a:p>
          <a:p>
            <a:pPr marL="914400" lvl="1" indent="-317520">
              <a:lnSpc>
                <a:spcPct val="115000"/>
              </a:lnSpc>
              <a:spcBef>
                <a:spcPts val="1599"/>
              </a:spcBef>
              <a:buClr>
                <a:srgbClr val="595959"/>
              </a:buClr>
              <a:buFont typeface="Arial" panose="020B0604020202020204" pitchFamily="34" charset="0"/>
              <a:buChar char="•"/>
            </a:pPr>
            <a:r>
              <a:rPr lang="en-US" sz="1400" b="0" u="none" strike="noStrike" dirty="0">
                <a:solidFill>
                  <a:schemeClr val="dk2"/>
                </a:solidFill>
                <a:uFillTx/>
                <a:latin typeface="Open Sans Light"/>
                <a:ea typeface="Open Sans Light"/>
              </a:rPr>
              <a:t>Worker Nodes</a:t>
            </a:r>
            <a:endParaRPr lang="en-US" sz="1400" b="0" u="none" strike="noStrike" dirty="0">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dirty="0" err="1">
                <a:solidFill>
                  <a:schemeClr val="dk1"/>
                </a:solidFill>
                <a:uFillTx/>
                <a:latin typeface="Open Sans Light"/>
                <a:ea typeface="Open Sans Light"/>
              </a:rPr>
              <a:t>Controlplane</a:t>
            </a:r>
            <a:endParaRPr lang="en-US" sz="2800" b="0" u="none" strike="noStrike" dirty="0">
              <a:solidFill>
                <a:srgbClr val="000000"/>
              </a:solidFill>
              <a:uFillTx/>
              <a:latin typeface="Arial"/>
            </a:endParaRPr>
          </a:p>
        </p:txBody>
      </p:sp>
      <p:sp>
        <p:nvSpPr>
          <p:cNvPr id="386" name="PlaceHolder 2"/>
          <p:cNvSpPr>
            <a:spLocks noGrp="1"/>
          </p:cNvSpPr>
          <p:nvPr>
            <p:ph/>
          </p:nvPr>
        </p:nvSpPr>
        <p:spPr>
          <a:xfrm>
            <a:off x="311760" y="1152360"/>
            <a:ext cx="3999600" cy="3416040"/>
          </a:xfrm>
          <a:prstGeom prst="rect">
            <a:avLst/>
          </a:prstGeom>
          <a:noFill/>
          <a:ln w="0">
            <a:noFill/>
          </a:ln>
        </p:spPr>
        <p:txBody>
          <a:bodyPr lIns="91440" tIns="91440" rIns="91440" bIns="91440" anchor="t">
            <a:noAutofit/>
          </a:bodyPr>
          <a:lstStyle/>
          <a:p>
            <a:pPr marL="457200" indent="-317520">
              <a:lnSpc>
                <a:spcPct val="115000"/>
              </a:lnSpc>
              <a:buClr>
                <a:srgbClr val="595959"/>
              </a:buClr>
              <a:buFont typeface="Arial"/>
              <a:buChar char="•"/>
            </a:pPr>
            <a:r>
              <a:rPr lang="en-US" sz="1400" b="0" u="none" strike="noStrike" dirty="0" err="1">
                <a:solidFill>
                  <a:schemeClr val="dk2"/>
                </a:solidFill>
                <a:uFillTx/>
                <a:latin typeface="Open Sans Light"/>
                <a:ea typeface="Open Sans Light"/>
              </a:rPr>
              <a:t>Aufgaben</a:t>
            </a:r>
            <a:endParaRPr lang="en-US" sz="1400" b="0" u="none" strike="noStrike" dirty="0">
              <a:solidFill>
                <a:srgbClr val="000000"/>
              </a:solidFill>
              <a:uFillTx/>
              <a:latin typeface="Open Sans Light"/>
            </a:endParaRPr>
          </a:p>
          <a:p>
            <a:pPr marL="914400" lvl="1" indent="-304920">
              <a:lnSpc>
                <a:spcPct val="115000"/>
              </a:lnSpc>
              <a:spcBef>
                <a:spcPts val="1599"/>
              </a:spcBef>
              <a:buClr>
                <a:srgbClr val="595959"/>
              </a:buClr>
              <a:buFont typeface="Arial"/>
              <a:buChar char="•"/>
            </a:pPr>
            <a:r>
              <a:rPr lang="en-US" sz="1200" dirty="0" err="1">
                <a:solidFill>
                  <a:schemeClr val="dk2"/>
                </a:solidFill>
                <a:latin typeface="Open Sans Light"/>
                <a:ea typeface="Open Sans Light"/>
              </a:rPr>
              <a:t>Erstellung</a:t>
            </a:r>
            <a:r>
              <a:rPr lang="en-US" sz="1200" dirty="0">
                <a:solidFill>
                  <a:schemeClr val="dk2"/>
                </a:solidFill>
                <a:latin typeface="Open Sans Light"/>
                <a:ea typeface="Open Sans Light"/>
              </a:rPr>
              <a:t> und </a:t>
            </a:r>
            <a:r>
              <a:rPr lang="en-US" sz="1200" dirty="0" err="1">
                <a:solidFill>
                  <a:schemeClr val="dk2"/>
                </a:solidFill>
                <a:latin typeface="Open Sans Light"/>
                <a:ea typeface="Open Sans Light"/>
              </a:rPr>
              <a:t>Verwaltung</a:t>
            </a:r>
            <a:r>
              <a:rPr lang="en-US" sz="1200" b="0" u="none" strike="noStrike" dirty="0">
                <a:solidFill>
                  <a:schemeClr val="dk2"/>
                </a:solidFill>
                <a:uFillTx/>
                <a:latin typeface="Open Sans Light"/>
                <a:ea typeface="Open Sans Light"/>
              </a:rPr>
              <a:t> von System Services und </a:t>
            </a:r>
            <a:r>
              <a:rPr lang="en-US" sz="1200" b="0" u="none" strike="noStrike" dirty="0" err="1">
                <a:solidFill>
                  <a:schemeClr val="dk2"/>
                </a:solidFill>
                <a:uFillTx/>
                <a:latin typeface="Open Sans Light"/>
                <a:ea typeface="Open Sans Light"/>
              </a:rPr>
              <a:t>Komponenten</a:t>
            </a:r>
            <a:endParaRPr lang="en-US" sz="1200" b="0" u="none" strike="noStrike" dirty="0">
              <a:solidFill>
                <a:srgbClr val="000000"/>
              </a:solidFill>
              <a:uFillTx/>
              <a:latin typeface="Arial"/>
            </a:endParaRPr>
          </a:p>
          <a:p>
            <a:pPr marL="914400" lvl="1" indent="-304920">
              <a:lnSpc>
                <a:spcPct val="115000"/>
              </a:lnSpc>
              <a:spcBef>
                <a:spcPts val="1599"/>
              </a:spcBef>
              <a:buClr>
                <a:srgbClr val="595959"/>
              </a:buClr>
              <a:buFont typeface="Arial"/>
              <a:buChar char="•"/>
            </a:pPr>
            <a:r>
              <a:rPr lang="en-US" sz="1200" b="0" u="none" strike="noStrike" dirty="0" err="1">
                <a:solidFill>
                  <a:schemeClr val="dk2"/>
                </a:solidFill>
                <a:uFillTx/>
                <a:latin typeface="Open Sans Light"/>
                <a:ea typeface="Open Sans Light"/>
              </a:rPr>
              <a:t>Systemverwaltung</a:t>
            </a:r>
            <a:endParaRPr lang="en-US" sz="1200" b="0" u="none" strike="noStrike" dirty="0">
              <a:solidFill>
                <a:srgbClr val="000000"/>
              </a:solidFill>
              <a:uFillTx/>
              <a:latin typeface="Arial"/>
            </a:endParaRPr>
          </a:p>
          <a:p>
            <a:pPr indent="0">
              <a:lnSpc>
                <a:spcPct val="115000"/>
              </a:lnSpc>
              <a:spcBef>
                <a:spcPts val="1599"/>
              </a:spcBef>
              <a:buNone/>
            </a:pPr>
            <a:endParaRPr lang="en-US" sz="1200" b="0" u="none" strike="noStrike" dirty="0">
              <a:solidFill>
                <a:srgbClr val="000000"/>
              </a:solidFill>
              <a:uFillTx/>
              <a:latin typeface="Open Sans Light"/>
            </a:endParaRPr>
          </a:p>
          <a:p>
            <a:pPr marL="171360" lvl="1" indent="-171360">
              <a:lnSpc>
                <a:spcPct val="115000"/>
              </a:lnSpc>
              <a:spcBef>
                <a:spcPts val="1599"/>
              </a:spcBef>
              <a:buClr>
                <a:srgbClr val="595959"/>
              </a:buClr>
              <a:buFont typeface="Arial"/>
              <a:buChar char="•"/>
            </a:pPr>
            <a:r>
              <a:rPr lang="en-US" sz="1200" b="0" u="none" strike="noStrike" dirty="0" err="1">
                <a:solidFill>
                  <a:schemeClr val="dk2"/>
                </a:solidFill>
                <a:uFillTx/>
                <a:latin typeface="Open Sans Light"/>
                <a:ea typeface="Open Sans Light"/>
              </a:rPr>
              <a:t>Normalerweise</a:t>
            </a:r>
            <a:r>
              <a:rPr lang="en-US" sz="1200" b="0" u="none" strike="noStrike" dirty="0">
                <a:solidFill>
                  <a:schemeClr val="dk2"/>
                </a:solidFill>
                <a:uFillTx/>
                <a:latin typeface="Open Sans Light"/>
                <a:ea typeface="Open Sans Light"/>
              </a:rPr>
              <a:t> </a:t>
            </a:r>
            <a:r>
              <a:rPr lang="en-US" sz="1200" b="0" u="none" strike="noStrike" dirty="0" err="1">
                <a:solidFill>
                  <a:schemeClr val="dk2"/>
                </a:solidFill>
                <a:uFillTx/>
                <a:latin typeface="Open Sans Light"/>
                <a:ea typeface="Open Sans Light"/>
              </a:rPr>
              <a:t>keine</a:t>
            </a:r>
            <a:r>
              <a:rPr lang="en-US" sz="1200" b="0" u="none" strike="noStrike" dirty="0">
                <a:solidFill>
                  <a:schemeClr val="dk2"/>
                </a:solidFill>
                <a:uFillTx/>
                <a:latin typeface="Open Sans Light"/>
                <a:ea typeface="Open Sans Light"/>
              </a:rPr>
              <a:t> Workloads</a:t>
            </a:r>
            <a:endParaRPr lang="en-US" sz="1200" b="0" u="none" strike="noStrike" dirty="0">
              <a:solidFill>
                <a:srgbClr val="000000"/>
              </a:solidFill>
              <a:uFillTx/>
              <a:latin typeface="Arial"/>
            </a:endParaRPr>
          </a:p>
          <a:p>
            <a:pPr indent="0">
              <a:lnSpc>
                <a:spcPct val="115000"/>
              </a:lnSpc>
              <a:spcBef>
                <a:spcPts val="1599"/>
              </a:spcBef>
              <a:buNone/>
            </a:pPr>
            <a:endParaRPr lang="en-US" sz="1200" b="0" u="none" strike="noStrike" dirty="0">
              <a:solidFill>
                <a:srgbClr val="000000"/>
              </a:solidFill>
              <a:uFillTx/>
              <a:latin typeface="Open Sans Light"/>
            </a:endParaRPr>
          </a:p>
        </p:txBody>
      </p:sp>
      <p:sp>
        <p:nvSpPr>
          <p:cNvPr id="387" name="PlaceHolder 3"/>
          <p:cNvSpPr>
            <a:spLocks noGrp="1"/>
          </p:cNvSpPr>
          <p:nvPr>
            <p:ph/>
          </p:nvPr>
        </p:nvSpPr>
        <p:spPr>
          <a:xfrm>
            <a:off x="4832280" y="1152360"/>
            <a:ext cx="3999600" cy="3416040"/>
          </a:xfrm>
          <a:prstGeom prst="rect">
            <a:avLst/>
          </a:prstGeom>
          <a:noFill/>
          <a:ln w="0">
            <a:noFill/>
          </a:ln>
        </p:spPr>
        <p:txBody>
          <a:bodyPr lIns="91440" tIns="91440" rIns="91440" bIns="91440" anchor="t">
            <a:noAutofit/>
          </a:bodyPr>
          <a:lstStyle/>
          <a:p>
            <a:pPr marL="457200" indent="-317520">
              <a:lnSpc>
                <a:spcPct val="115000"/>
              </a:lnSpc>
              <a:buClr>
                <a:srgbClr val="595959"/>
              </a:buClr>
              <a:buFont typeface="Arial"/>
              <a:buChar char="•"/>
            </a:pPr>
            <a:r>
              <a:rPr lang="en-US" sz="1400" u="none" strike="noStrike" dirty="0" err="1">
                <a:solidFill>
                  <a:schemeClr val="dk2"/>
                </a:solidFill>
                <a:uFillTx/>
                <a:latin typeface="Open Sans Light" pitchFamily="2" charset="0"/>
                <a:ea typeface="Open Sans Light" pitchFamily="2" charset="0"/>
                <a:cs typeface="Open Sans Light" pitchFamily="2" charset="0"/>
              </a:rPr>
              <a:t>Komponenten</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04920">
              <a:lnSpc>
                <a:spcPct val="115000"/>
              </a:lnSpc>
              <a:spcBef>
                <a:spcPts val="1599"/>
              </a:spcBef>
              <a:buClr>
                <a:srgbClr val="595959"/>
              </a:buClr>
              <a:buFont typeface="Arial"/>
              <a:buChar char="•"/>
            </a:pPr>
            <a:r>
              <a:rPr lang="en-US" sz="1200" u="none" strike="noStrike" dirty="0">
                <a:solidFill>
                  <a:schemeClr val="dk2"/>
                </a:solidFill>
                <a:uFillTx/>
                <a:latin typeface="Open Sans Light" pitchFamily="2" charset="0"/>
                <a:ea typeface="Open Sans Light" pitchFamily="2" charset="0"/>
                <a:cs typeface="Open Sans Light" pitchFamily="2" charset="0"/>
              </a:rPr>
              <a:t>API-Server</a:t>
            </a:r>
            <a:endParaRPr lang="en-US" sz="12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04920">
              <a:lnSpc>
                <a:spcPct val="115000"/>
              </a:lnSpc>
              <a:spcBef>
                <a:spcPts val="1599"/>
              </a:spcBef>
              <a:buClr>
                <a:srgbClr val="595959"/>
              </a:buClr>
              <a:buFont typeface="Arial"/>
              <a:buChar char="•"/>
            </a:pPr>
            <a:r>
              <a:rPr lang="en-US" sz="1200" u="none" strike="noStrike" dirty="0">
                <a:solidFill>
                  <a:schemeClr val="dk2"/>
                </a:solidFill>
                <a:uFillTx/>
                <a:latin typeface="Open Sans Light" pitchFamily="2" charset="0"/>
                <a:ea typeface="Open Sans Light" pitchFamily="2" charset="0"/>
                <a:cs typeface="Open Sans Light" pitchFamily="2" charset="0"/>
              </a:rPr>
              <a:t>Controller Manager</a:t>
            </a:r>
            <a:endParaRPr lang="en-US" sz="12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04920">
              <a:lnSpc>
                <a:spcPct val="115000"/>
              </a:lnSpc>
              <a:spcBef>
                <a:spcPts val="1599"/>
              </a:spcBef>
              <a:buClr>
                <a:srgbClr val="595959"/>
              </a:buClr>
              <a:buFont typeface="Arial"/>
              <a:buChar char="•"/>
            </a:pPr>
            <a:r>
              <a:rPr lang="en-US" sz="1200" u="none" strike="noStrike" dirty="0">
                <a:solidFill>
                  <a:schemeClr val="dk2"/>
                </a:solidFill>
                <a:uFillTx/>
                <a:latin typeface="Open Sans Light" pitchFamily="2" charset="0"/>
                <a:ea typeface="Open Sans Light" pitchFamily="2" charset="0"/>
                <a:cs typeface="Open Sans Light" pitchFamily="2" charset="0"/>
              </a:rPr>
              <a:t>Scheduler</a:t>
            </a:r>
            <a:endParaRPr lang="en-US" sz="12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04920">
              <a:lnSpc>
                <a:spcPct val="115000"/>
              </a:lnSpc>
              <a:spcBef>
                <a:spcPts val="1599"/>
              </a:spcBef>
              <a:buClr>
                <a:srgbClr val="595959"/>
              </a:buClr>
              <a:buFont typeface="Arial"/>
              <a:buChar char="•"/>
            </a:pPr>
            <a:r>
              <a:rPr lang="en-US" sz="1200" u="none" strike="noStrike" dirty="0">
                <a:solidFill>
                  <a:schemeClr val="dk2"/>
                </a:solidFill>
                <a:uFillTx/>
                <a:latin typeface="Open Sans Light" pitchFamily="2" charset="0"/>
                <a:ea typeface="Open Sans Light" pitchFamily="2" charset="0"/>
                <a:cs typeface="Open Sans Light" pitchFamily="2" charset="0"/>
              </a:rPr>
              <a:t>Control Panel(s)</a:t>
            </a:r>
            <a:endParaRPr lang="en-US" sz="1200" u="none" strike="noStrike" dirty="0">
              <a:solidFill>
                <a:srgbClr val="000000"/>
              </a:solidFill>
              <a:uFillTx/>
              <a:latin typeface="Open Sans Light" pitchFamily="2" charset="0"/>
              <a:ea typeface="Open Sans Light" pitchFamily="2" charset="0"/>
              <a:cs typeface="Open Sans Light" pitchFamily="2" charset="0"/>
            </a:endParaRPr>
          </a:p>
          <a:p>
            <a:pPr marL="914400" lvl="1" indent="-304920">
              <a:lnSpc>
                <a:spcPct val="115000"/>
              </a:lnSpc>
              <a:spcBef>
                <a:spcPts val="1599"/>
              </a:spcBef>
              <a:buClr>
                <a:srgbClr val="595959"/>
              </a:buClr>
              <a:buFont typeface="Arial"/>
              <a:buChar char="•"/>
            </a:pPr>
            <a:r>
              <a:rPr lang="en-US" sz="1200" u="none" strike="noStrike" dirty="0" err="1">
                <a:solidFill>
                  <a:schemeClr val="dk2"/>
                </a:solidFill>
                <a:uFillTx/>
                <a:latin typeface="Open Sans Light" pitchFamily="2" charset="0"/>
                <a:ea typeface="Open Sans Light" pitchFamily="2" charset="0"/>
                <a:cs typeface="Open Sans Light" pitchFamily="2" charset="0"/>
              </a:rPr>
              <a:t>etcd</a:t>
            </a:r>
            <a:endParaRPr lang="en-US" sz="1200" u="none" strike="noStrike" dirty="0">
              <a:solidFill>
                <a:srgbClr val="000000"/>
              </a:solidFill>
              <a:uFillTx/>
              <a:latin typeface="Open Sans Light" pitchFamily="2" charset="0"/>
              <a:ea typeface="Open Sans Light" pitchFamily="2" charset="0"/>
              <a:cs typeface="Open Sans Light" pitchFamily="2" charset="0"/>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386">
                                            <p:txEl>
                                              <p:pRg st="1" end="1"/>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86">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38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7">
                                            <p:txEl>
                                              <p:pRg st="0" end="0"/>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38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fill="hold" nodeType="clickEffect">
                                  <p:stCondLst>
                                    <p:cond delay="0"/>
                                  </p:stCondLst>
                                  <p:childTnLst>
                                    <p:set>
                                      <p:cBhvr>
                                        <p:cTn id="32"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fill="hold" nodeType="clickEffect">
                                  <p:stCondLst>
                                    <p:cond delay="0"/>
                                  </p:stCondLst>
                                  <p:childTnLst>
                                    <p:set>
                                      <p:cBhvr>
                                        <p:cTn id="36" dur="1" fill="hold">
                                          <p:stCondLst>
                                            <p:cond delay="0"/>
                                          </p:stCondLst>
                                        </p:cTn>
                                        <p:tgtEl>
                                          <p:spTgt spid="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a:solidFill>
                  <a:schemeClr val="dk1"/>
                </a:solidFill>
                <a:uFillTx/>
                <a:latin typeface="Open Sans Light"/>
                <a:ea typeface="Open Sans Light"/>
              </a:rPr>
              <a:t>Controlplane</a:t>
            </a:r>
            <a:endParaRPr lang="en-US" sz="2800" b="0" u="none" strike="noStrike">
              <a:solidFill>
                <a:srgbClr val="000000"/>
              </a:solidFill>
              <a:uFillTx/>
              <a:latin typeface="Arial"/>
            </a:endParaRPr>
          </a:p>
        </p:txBody>
      </p:sp>
      <p:sp>
        <p:nvSpPr>
          <p:cNvPr id="389"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indent="0">
              <a:spcBef>
                <a:spcPts val="1417"/>
              </a:spcBef>
              <a:buNone/>
            </a:pPr>
            <a:endParaRPr lang="en-US" sz="1800" b="0" u="none" strike="noStrike">
              <a:solidFill>
                <a:schemeClr val="dk2"/>
              </a:solidFill>
              <a:uFillTx/>
              <a:latin typeface="Open Sans Light"/>
              <a:ea typeface="Open Sans Light"/>
            </a:endParaRPr>
          </a:p>
        </p:txBody>
      </p:sp>
      <p:sp>
        <p:nvSpPr>
          <p:cNvPr id="390" name="Rechteck 11"/>
          <p:cNvSpPr/>
          <p:nvPr/>
        </p:nvSpPr>
        <p:spPr>
          <a:xfrm>
            <a:off x="1810440" y="1762560"/>
            <a:ext cx="5477040" cy="2985840"/>
          </a:xfrm>
          <a:prstGeom prst="rect">
            <a:avLst/>
          </a:prstGeom>
          <a:no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uFillTx/>
              <a:latin typeface="Source Sans Pro"/>
              <a:ea typeface="Source Sans Pro"/>
            </a:endParaRPr>
          </a:p>
        </p:txBody>
      </p:sp>
      <p:sp>
        <p:nvSpPr>
          <p:cNvPr id="391" name="Magnetplattenspeicher 12"/>
          <p:cNvSpPr/>
          <p:nvPr/>
        </p:nvSpPr>
        <p:spPr>
          <a:xfrm>
            <a:off x="2084760" y="4034160"/>
            <a:ext cx="2239920" cy="630720"/>
          </a:xfrm>
          <a:prstGeom prst="flowChartMagneticDisk">
            <a:avLst/>
          </a:prstGeom>
          <a:solidFill>
            <a:srgbClr val="212121"/>
          </a:solidFill>
          <a:ln>
            <a:solidFill>
              <a:srgbClr val="181818"/>
            </a:solidFill>
            <a:round/>
          </a:ln>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etcd</a:t>
            </a:r>
            <a:endParaRPr lang="en-US" sz="1800" b="0" u="none" strike="noStrike">
              <a:solidFill>
                <a:srgbClr val="FFFFFF"/>
              </a:solidFill>
              <a:uFillTx/>
              <a:latin typeface="Arial"/>
            </a:endParaRPr>
          </a:p>
        </p:txBody>
      </p:sp>
      <p:sp>
        <p:nvSpPr>
          <p:cNvPr id="392" name="Rechteck 13"/>
          <p:cNvSpPr/>
          <p:nvPr/>
        </p:nvSpPr>
        <p:spPr>
          <a:xfrm>
            <a:off x="1993320" y="1988640"/>
            <a:ext cx="2331360" cy="166104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Controller Manager</a:t>
            </a: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p:txBody>
      </p:sp>
      <p:sp>
        <p:nvSpPr>
          <p:cNvPr id="393" name="Rechteck 14"/>
          <p:cNvSpPr/>
          <p:nvPr/>
        </p:nvSpPr>
        <p:spPr>
          <a:xfrm>
            <a:off x="4742640" y="1988640"/>
            <a:ext cx="2331360" cy="166104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API Server</a:t>
            </a: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p:txBody>
      </p:sp>
      <p:sp>
        <p:nvSpPr>
          <p:cNvPr id="394" name="Rechteck 15"/>
          <p:cNvSpPr/>
          <p:nvPr/>
        </p:nvSpPr>
        <p:spPr>
          <a:xfrm>
            <a:off x="4752000" y="4026240"/>
            <a:ext cx="2331360" cy="630720"/>
          </a:xfrm>
          <a:prstGeom prst="rect">
            <a:avLst/>
          </a:prstGeom>
          <a:solidFill>
            <a:srgbClr val="6E9E3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Scheduler</a:t>
            </a:r>
            <a:endParaRPr lang="en-US" sz="1800" b="0" u="none" strike="noStrike">
              <a:solidFill>
                <a:srgbClr val="FFFFFF"/>
              </a:solidFill>
              <a:uFillTx/>
              <a:latin typeface="Arial"/>
            </a:endParaRPr>
          </a:p>
        </p:txBody>
      </p:sp>
      <p:sp>
        <p:nvSpPr>
          <p:cNvPr id="395" name="Rechteck 16"/>
          <p:cNvSpPr/>
          <p:nvPr/>
        </p:nvSpPr>
        <p:spPr>
          <a:xfrm>
            <a:off x="2212920" y="258156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dk1"/>
                </a:solidFill>
                <a:uFillTx/>
                <a:latin typeface="Source Sans Pro"/>
                <a:ea typeface="Source Sans Pro"/>
              </a:rPr>
              <a:t>Deployment Controller</a:t>
            </a:r>
            <a:endParaRPr lang="en-US" sz="1050" b="0" u="none" strike="noStrike">
              <a:solidFill>
                <a:srgbClr val="000000"/>
              </a:solidFill>
              <a:uFillTx/>
              <a:latin typeface="Arial"/>
            </a:endParaRPr>
          </a:p>
        </p:txBody>
      </p:sp>
      <p:sp>
        <p:nvSpPr>
          <p:cNvPr id="396" name="Rechteck 18"/>
          <p:cNvSpPr/>
          <p:nvPr/>
        </p:nvSpPr>
        <p:spPr>
          <a:xfrm>
            <a:off x="2203560" y="309096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dk1"/>
                </a:solidFill>
                <a:uFillTx/>
                <a:latin typeface="Source Sans Pro"/>
                <a:ea typeface="Source Sans Pro"/>
              </a:rPr>
              <a:t>ReplicaSet Controller</a:t>
            </a:r>
            <a:endParaRPr lang="en-US" sz="1050" b="0" u="none" strike="noStrike">
              <a:solidFill>
                <a:srgbClr val="000000"/>
              </a:solidFill>
              <a:uFillTx/>
              <a:latin typeface="Arial"/>
            </a:endParaRPr>
          </a:p>
        </p:txBody>
      </p:sp>
      <p:sp>
        <p:nvSpPr>
          <p:cNvPr id="397" name="Rechteck 19"/>
          <p:cNvSpPr/>
          <p:nvPr/>
        </p:nvSpPr>
        <p:spPr>
          <a:xfrm>
            <a:off x="4962240" y="242748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dk1"/>
                </a:solidFill>
                <a:uFillTx/>
                <a:latin typeface="Source Sans Pro"/>
                <a:ea typeface="Source Sans Pro"/>
              </a:rPr>
              <a:t>Deployment</a:t>
            </a:r>
            <a:endParaRPr lang="en-US" sz="1050" b="0" u="none" strike="noStrike">
              <a:solidFill>
                <a:srgbClr val="000000"/>
              </a:solidFill>
              <a:uFillTx/>
              <a:latin typeface="Arial"/>
            </a:endParaRPr>
          </a:p>
        </p:txBody>
      </p:sp>
      <p:sp>
        <p:nvSpPr>
          <p:cNvPr id="398" name="Rechteck 20"/>
          <p:cNvSpPr/>
          <p:nvPr/>
        </p:nvSpPr>
        <p:spPr>
          <a:xfrm>
            <a:off x="4962240" y="282276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dk1"/>
                </a:solidFill>
                <a:uFillTx/>
                <a:latin typeface="Source Sans Pro"/>
                <a:ea typeface="Source Sans Pro"/>
              </a:rPr>
              <a:t>ReplicaSet</a:t>
            </a:r>
            <a:endParaRPr lang="en-US" sz="1050" b="0" u="none" strike="noStrike">
              <a:solidFill>
                <a:srgbClr val="000000"/>
              </a:solidFill>
              <a:uFillTx/>
              <a:latin typeface="Arial"/>
            </a:endParaRPr>
          </a:p>
        </p:txBody>
      </p:sp>
      <p:sp>
        <p:nvSpPr>
          <p:cNvPr id="399" name="Rechteck 21"/>
          <p:cNvSpPr/>
          <p:nvPr/>
        </p:nvSpPr>
        <p:spPr>
          <a:xfrm>
            <a:off x="4962240" y="322524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dk1"/>
                </a:solidFill>
                <a:uFillTx/>
                <a:latin typeface="Source Sans Pro"/>
                <a:ea typeface="Source Sans Pro"/>
              </a:rPr>
              <a:t>Pod</a:t>
            </a:r>
            <a:endParaRPr lang="en-US" sz="1050" b="0" u="none" strike="noStrike">
              <a:solidFill>
                <a:srgbClr val="000000"/>
              </a:solidFill>
              <a:uFillTx/>
              <a:latin typeface="Arial"/>
            </a:endParaRPr>
          </a:p>
        </p:txBody>
      </p:sp>
      <p:sp>
        <p:nvSpPr>
          <p:cNvPr id="400" name="Rechteck 22"/>
          <p:cNvSpPr/>
          <p:nvPr/>
        </p:nvSpPr>
        <p:spPr>
          <a:xfrm>
            <a:off x="3383280" y="1070280"/>
            <a:ext cx="2331360" cy="58500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kubectl</a:t>
            </a:r>
            <a:endParaRPr lang="en-US" sz="1800" b="0" u="none" strike="noStrike">
              <a:solidFill>
                <a:srgbClr val="FFFFFF"/>
              </a:solidFill>
              <a:uFillTx/>
              <a:latin typeface="Arial"/>
            </a:endParaRPr>
          </a:p>
        </p:txBody>
      </p:sp>
      <p:cxnSp>
        <p:nvCxnSpPr>
          <p:cNvPr id="401" name="Gewinkelte Verbindung 26"/>
          <p:cNvCxnSpPr>
            <a:stCxn id="400" idx="3"/>
            <a:endCxn id="393" idx="0"/>
          </p:cNvCxnSpPr>
          <p:nvPr/>
        </p:nvCxnSpPr>
        <p:spPr>
          <a:xfrm>
            <a:off x="5714640" y="1362600"/>
            <a:ext cx="194040" cy="626400"/>
          </a:xfrm>
          <a:prstGeom prst="bentConnector2">
            <a:avLst/>
          </a:prstGeom>
          <a:ln>
            <a:solidFill>
              <a:srgbClr val="000000"/>
            </a:solidFill>
            <a:round/>
            <a:tailEnd type="triangle" w="med" len="med"/>
          </a:ln>
        </p:spPr>
      </p:cxnSp>
      <p:cxnSp>
        <p:nvCxnSpPr>
          <p:cNvPr id="402" name="Gerade Verbindung mit Pfeil 40"/>
          <p:cNvCxnSpPr>
            <a:stCxn id="393" idx="1"/>
            <a:endCxn id="392" idx="3"/>
          </p:cNvCxnSpPr>
          <p:nvPr/>
        </p:nvCxnSpPr>
        <p:spPr>
          <a:xfrm flipH="1">
            <a:off x="4324680" y="2819160"/>
            <a:ext cx="418320" cy="360"/>
          </a:xfrm>
          <a:prstGeom prst="straightConnector1">
            <a:avLst/>
          </a:prstGeom>
          <a:ln>
            <a:solidFill>
              <a:srgbClr val="000000"/>
            </a:solidFill>
            <a:round/>
            <a:headEnd type="triangle" w="med" len="med"/>
            <a:tailEnd type="triangle" w="med" len="med"/>
          </a:ln>
        </p:spPr>
      </p:cxnSp>
      <p:cxnSp>
        <p:nvCxnSpPr>
          <p:cNvPr id="403" name="Gewinkelte Verbindung 42"/>
          <p:cNvCxnSpPr>
            <a:stCxn id="393" idx="2"/>
            <a:endCxn id="391" idx="1"/>
          </p:cNvCxnSpPr>
          <p:nvPr/>
        </p:nvCxnSpPr>
        <p:spPr>
          <a:xfrm rot="5400000">
            <a:off x="4364280" y="2490120"/>
            <a:ext cx="384840" cy="2703960"/>
          </a:xfrm>
          <a:prstGeom prst="bentConnector3">
            <a:avLst>
              <a:gd name="adj1" fmla="val 50000"/>
            </a:avLst>
          </a:prstGeom>
          <a:ln>
            <a:solidFill>
              <a:srgbClr val="000000"/>
            </a:solidFill>
            <a:round/>
            <a:tailEnd type="triangle" w="med" len="med"/>
          </a:ln>
        </p:spPr>
      </p:cxnSp>
      <p:cxnSp>
        <p:nvCxnSpPr>
          <p:cNvPr id="404" name="Gerade Verbindung mit Pfeil 47"/>
          <p:cNvCxnSpPr>
            <a:stCxn id="393" idx="2"/>
            <a:endCxn id="394" idx="0"/>
          </p:cNvCxnSpPr>
          <p:nvPr/>
        </p:nvCxnSpPr>
        <p:spPr>
          <a:xfrm>
            <a:off x="5908320" y="3649680"/>
            <a:ext cx="9720" cy="376920"/>
          </a:xfrm>
          <a:prstGeom prst="straightConnector1">
            <a:avLst/>
          </a:prstGeom>
          <a:ln>
            <a:solidFill>
              <a:srgbClr val="000000"/>
            </a:solidFill>
            <a:roun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subTitle"/>
          </p:nvPr>
        </p:nvSpPr>
        <p:spPr>
          <a:xfrm>
            <a:off x="381960" y="3725280"/>
            <a:ext cx="8519400" cy="791640"/>
          </a:xfrm>
          <a:prstGeom prst="rect">
            <a:avLst/>
          </a:prstGeom>
          <a:noFill/>
          <a:ln w="0">
            <a:noFill/>
          </a:ln>
        </p:spPr>
        <p:txBody>
          <a:bodyPr lIns="91440" tIns="91440" rIns="91440" bIns="91440" anchor="t">
            <a:noAutofit/>
          </a:bodyPr>
          <a:lstStyle/>
          <a:p>
            <a:pPr marL="457200" indent="-343080" algn="ctr" defTabSz="914400">
              <a:lnSpc>
                <a:spcPct val="100000"/>
              </a:lnSpc>
              <a:spcBef>
                <a:spcPts val="1001"/>
              </a:spcBef>
              <a:buClr>
                <a:srgbClr val="595959"/>
              </a:buClr>
              <a:buFont typeface="Arial"/>
              <a:buChar char="•"/>
              <a:tabLst>
                <a:tab pos="0" algn="l"/>
              </a:tabLst>
            </a:pPr>
            <a:r>
              <a:rPr lang="en-US" sz="2800" b="0" u="none" strike="noStrike">
                <a:solidFill>
                  <a:schemeClr val="dk2"/>
                </a:solidFill>
                <a:uFillTx/>
                <a:latin typeface="Open Sans Light"/>
                <a:ea typeface="Open Sans Light"/>
              </a:rPr>
              <a:t>Container (Docker) Fundamentals</a:t>
            </a:r>
            <a:endParaRPr lang="en-US" sz="2800" b="0" u="none" strike="noStrike">
              <a:solidFill>
                <a:srgbClr val="000000"/>
              </a:solidFill>
              <a:uFillTx/>
              <a:latin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rmAutofit/>
          </a:bodyPr>
          <a:lstStyle/>
          <a:p>
            <a:pPr indent="0">
              <a:lnSpc>
                <a:spcPct val="100000"/>
              </a:lnSpc>
              <a:buNone/>
            </a:pPr>
            <a:r>
              <a:rPr lang="en-US" sz="2800" b="0" u="none" strike="noStrike">
                <a:solidFill>
                  <a:schemeClr val="dk1"/>
                </a:solidFill>
                <a:uFillTx/>
                <a:latin typeface="Open Sans Light"/>
                <a:ea typeface="Open Sans Light"/>
              </a:rPr>
              <a:t>Worker</a:t>
            </a:r>
            <a:endParaRPr lang="en-US" sz="2800" b="0" u="none" strike="noStrike">
              <a:solidFill>
                <a:srgbClr val="000000"/>
              </a:solidFill>
              <a:uFillTx/>
              <a:latin typeface="Arial"/>
            </a:endParaRPr>
          </a:p>
        </p:txBody>
      </p:sp>
      <p:sp>
        <p:nvSpPr>
          <p:cNvPr id="406" name="PlaceHolder 2"/>
          <p:cNvSpPr>
            <a:spLocks noGrp="1"/>
          </p:cNvSpPr>
          <p:nvPr>
            <p:ph/>
          </p:nvPr>
        </p:nvSpPr>
        <p:spPr>
          <a:xfrm>
            <a:off x="311760" y="1152360"/>
            <a:ext cx="3999600" cy="3416040"/>
          </a:xfrm>
          <a:prstGeom prst="rect">
            <a:avLst/>
          </a:prstGeom>
          <a:noFill/>
          <a:ln w="0">
            <a:noFill/>
          </a:ln>
        </p:spPr>
        <p:txBody>
          <a:bodyPr lIns="91440" tIns="91440" rIns="91440" bIns="91440" anchor="t">
            <a:noAutofit/>
          </a:bodyPr>
          <a:lstStyle/>
          <a:p>
            <a:pPr marL="139680" indent="0">
              <a:lnSpc>
                <a:spcPct val="115000"/>
              </a:lnSpc>
              <a:buNone/>
              <a:tabLst>
                <a:tab pos="0" algn="l"/>
              </a:tabLst>
            </a:pPr>
            <a:r>
              <a:rPr lang="en-US" sz="1400" u="none" strike="noStrike" dirty="0" err="1">
                <a:solidFill>
                  <a:schemeClr val="dk2"/>
                </a:solidFill>
                <a:uFillTx/>
                <a:latin typeface="Open Sans Light" pitchFamily="2" charset="0"/>
                <a:ea typeface="Open Sans Light" pitchFamily="2" charset="0"/>
                <a:cs typeface="Open Sans Light" pitchFamily="2" charset="0"/>
              </a:rPr>
              <a:t>Aufgaben</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457200" indent="-317520">
              <a:lnSpc>
                <a:spcPct val="200000"/>
              </a:lnSpc>
              <a:buClr>
                <a:srgbClr val="595959"/>
              </a:buClr>
              <a:buFont typeface="Arial"/>
              <a:buChar char="•"/>
              <a:tabLst>
                <a:tab pos="0" algn="l"/>
              </a:tabLst>
            </a:pPr>
            <a:r>
              <a:rPr lang="en-US" sz="1400" u="none" strike="noStrike" dirty="0">
                <a:solidFill>
                  <a:schemeClr val="dk2"/>
                </a:solidFill>
                <a:uFillTx/>
                <a:latin typeface="Open Sans Light" pitchFamily="2" charset="0"/>
                <a:ea typeface="Open Sans Light" pitchFamily="2" charset="0"/>
                <a:cs typeface="Open Sans Light" pitchFamily="2" charset="0"/>
              </a:rPr>
              <a:t>Workloads </a:t>
            </a:r>
            <a:r>
              <a:rPr lang="en-US" sz="1400" u="none" strike="noStrike" dirty="0" err="1">
                <a:solidFill>
                  <a:schemeClr val="dk2"/>
                </a:solidFill>
                <a:uFillTx/>
                <a:latin typeface="Open Sans Light" pitchFamily="2" charset="0"/>
                <a:ea typeface="Open Sans Light" pitchFamily="2" charset="0"/>
                <a:cs typeface="Open Sans Light" pitchFamily="2" charset="0"/>
              </a:rPr>
              <a:t>ausführen</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457200" indent="-317520">
              <a:lnSpc>
                <a:spcPct val="200000"/>
              </a:lnSpc>
              <a:buClr>
                <a:srgbClr val="595959"/>
              </a:buClr>
              <a:buFont typeface="Arial"/>
              <a:buChar char="•"/>
              <a:tabLst>
                <a:tab pos="0" algn="l"/>
              </a:tabLst>
            </a:pPr>
            <a:r>
              <a:rPr lang="en-US" sz="1400" u="none" strike="noStrike" dirty="0">
                <a:solidFill>
                  <a:schemeClr val="dk2"/>
                </a:solidFill>
                <a:uFillTx/>
                <a:latin typeface="Open Sans Light" pitchFamily="2" charset="0"/>
                <a:ea typeface="Open Sans Light" pitchFamily="2" charset="0"/>
                <a:cs typeface="Open Sans Light" pitchFamily="2" charset="0"/>
              </a:rPr>
              <a:t>Auf </a:t>
            </a:r>
            <a:r>
              <a:rPr lang="en-US" sz="1400" u="none" strike="noStrike" dirty="0" err="1">
                <a:solidFill>
                  <a:schemeClr val="dk2"/>
                </a:solidFill>
                <a:uFillTx/>
                <a:latin typeface="Open Sans Light" pitchFamily="2" charset="0"/>
                <a:ea typeface="Open Sans Light" pitchFamily="2" charset="0"/>
                <a:cs typeface="Open Sans Light" pitchFamily="2" charset="0"/>
              </a:rPr>
              <a:t>Änderungen</a:t>
            </a:r>
            <a:r>
              <a:rPr lang="en-US" sz="1400" u="none" strike="noStrike" dirty="0">
                <a:solidFill>
                  <a:schemeClr val="dk2"/>
                </a:solidFill>
                <a:uFillTx/>
                <a:latin typeface="Open Sans Light" pitchFamily="2" charset="0"/>
                <a:ea typeface="Open Sans Light" pitchFamily="2" charset="0"/>
                <a:cs typeface="Open Sans Light" pitchFamily="2" charset="0"/>
              </a:rPr>
              <a:t> </a:t>
            </a:r>
            <a:r>
              <a:rPr lang="en-US" sz="1400" u="none" strike="noStrike" dirty="0" err="1">
                <a:solidFill>
                  <a:schemeClr val="dk2"/>
                </a:solidFill>
                <a:uFillTx/>
                <a:latin typeface="Open Sans Light" pitchFamily="2" charset="0"/>
                <a:ea typeface="Open Sans Light" pitchFamily="2" charset="0"/>
                <a:cs typeface="Open Sans Light" pitchFamily="2" charset="0"/>
              </a:rPr>
              <a:t>vom</a:t>
            </a:r>
            <a:r>
              <a:rPr lang="en-US" sz="1400" u="none" strike="noStrike" dirty="0">
                <a:solidFill>
                  <a:schemeClr val="dk2"/>
                </a:solidFill>
                <a:uFillTx/>
                <a:latin typeface="Open Sans Light" pitchFamily="2" charset="0"/>
                <a:ea typeface="Open Sans Light" pitchFamily="2" charset="0"/>
                <a:cs typeface="Open Sans Light" pitchFamily="2" charset="0"/>
              </a:rPr>
              <a:t> API Server </a:t>
            </a:r>
            <a:r>
              <a:rPr lang="en-US" sz="1400" u="none" strike="noStrike" dirty="0" err="1">
                <a:solidFill>
                  <a:schemeClr val="dk2"/>
                </a:solidFill>
                <a:uFillTx/>
                <a:latin typeface="Open Sans Light" pitchFamily="2" charset="0"/>
                <a:ea typeface="Open Sans Light" pitchFamily="2" charset="0"/>
                <a:cs typeface="Open Sans Light" pitchFamily="2" charset="0"/>
              </a:rPr>
              <a:t>regieren</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457200" indent="-317520">
              <a:lnSpc>
                <a:spcPct val="200000"/>
              </a:lnSpc>
              <a:buClr>
                <a:srgbClr val="595959"/>
              </a:buClr>
              <a:buFont typeface="Arial"/>
              <a:buChar char="•"/>
              <a:tabLst>
                <a:tab pos="0" algn="l"/>
              </a:tabLst>
            </a:pPr>
            <a:r>
              <a:rPr lang="en-US" sz="1400" u="none" strike="noStrike" dirty="0" err="1">
                <a:solidFill>
                  <a:schemeClr val="dk2"/>
                </a:solidFill>
                <a:uFillTx/>
                <a:latin typeface="Open Sans Light" pitchFamily="2" charset="0"/>
                <a:ea typeface="Open Sans Light" pitchFamily="2" charset="0"/>
                <a:cs typeface="Open Sans Light" pitchFamily="2" charset="0"/>
              </a:rPr>
              <a:t>Durchf</a:t>
            </a:r>
            <a:r>
              <a:rPr lang="en-US" sz="1400" dirty="0" err="1">
                <a:solidFill>
                  <a:schemeClr val="dk2"/>
                </a:solidFill>
                <a:latin typeface="Open Sans Light" pitchFamily="2" charset="0"/>
                <a:ea typeface="Open Sans Light" pitchFamily="2" charset="0"/>
                <a:cs typeface="Open Sans Light" pitchFamily="2" charset="0"/>
              </a:rPr>
              <a:t>ührung</a:t>
            </a:r>
            <a:r>
              <a:rPr lang="en-US" sz="1400" dirty="0">
                <a:solidFill>
                  <a:schemeClr val="dk2"/>
                </a:solidFill>
                <a:latin typeface="Open Sans Light" pitchFamily="2" charset="0"/>
                <a:ea typeface="Open Sans Light" pitchFamily="2" charset="0"/>
                <a:cs typeface="Open Sans Light" pitchFamily="2" charset="0"/>
              </a:rPr>
              <a:t> von</a:t>
            </a:r>
            <a:r>
              <a:rPr lang="en-US" sz="1400" u="none" strike="noStrike" dirty="0">
                <a:solidFill>
                  <a:schemeClr val="dk2"/>
                </a:solidFill>
                <a:uFillTx/>
                <a:latin typeface="Open Sans Light" pitchFamily="2" charset="0"/>
                <a:ea typeface="Open Sans Light" pitchFamily="2" charset="0"/>
                <a:cs typeface="Open Sans Light" pitchFamily="2" charset="0"/>
              </a:rPr>
              <a:t> Updates</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457200" indent="-317520">
              <a:lnSpc>
                <a:spcPct val="200000"/>
              </a:lnSpc>
              <a:buClr>
                <a:srgbClr val="595959"/>
              </a:buClr>
              <a:buFont typeface="Arial"/>
              <a:buChar char="•"/>
              <a:tabLst>
                <a:tab pos="0" algn="l"/>
              </a:tabLst>
            </a:pPr>
            <a:r>
              <a:rPr lang="en-US" sz="1400" u="none" strike="noStrike" dirty="0">
                <a:solidFill>
                  <a:schemeClr val="dk2"/>
                </a:solidFill>
                <a:uFillTx/>
                <a:latin typeface="Open Sans Light" pitchFamily="2" charset="0"/>
                <a:ea typeface="Open Sans Light" pitchFamily="2" charset="0"/>
                <a:cs typeface="Open Sans Light" pitchFamily="2" charset="0"/>
              </a:rPr>
              <a:t>Feedback</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p:txBody>
      </p:sp>
      <p:sp>
        <p:nvSpPr>
          <p:cNvPr id="407" name="PlaceHolder 3"/>
          <p:cNvSpPr>
            <a:spLocks noGrp="1"/>
          </p:cNvSpPr>
          <p:nvPr>
            <p:ph/>
          </p:nvPr>
        </p:nvSpPr>
        <p:spPr>
          <a:xfrm>
            <a:off x="4832280" y="1152360"/>
            <a:ext cx="3999600" cy="3416040"/>
          </a:xfrm>
          <a:prstGeom prst="rect">
            <a:avLst/>
          </a:prstGeom>
          <a:noFill/>
          <a:ln w="0">
            <a:noFill/>
          </a:ln>
        </p:spPr>
        <p:txBody>
          <a:bodyPr lIns="91440" tIns="91440" rIns="91440" bIns="91440" anchor="t">
            <a:noAutofit/>
          </a:bodyPr>
          <a:lstStyle/>
          <a:p>
            <a:pPr marL="139680" indent="0">
              <a:lnSpc>
                <a:spcPct val="115000"/>
              </a:lnSpc>
              <a:buNone/>
              <a:tabLst>
                <a:tab pos="0" algn="l"/>
              </a:tabLst>
            </a:pPr>
            <a:r>
              <a:rPr lang="en-US" sz="1400" u="none" strike="noStrike" dirty="0" err="1">
                <a:solidFill>
                  <a:schemeClr val="dk2"/>
                </a:solidFill>
                <a:uFillTx/>
                <a:latin typeface="Open Sans Light" pitchFamily="2" charset="0"/>
                <a:ea typeface="Open Sans Light" pitchFamily="2" charset="0"/>
                <a:cs typeface="Open Sans Light" pitchFamily="2" charset="0"/>
              </a:rPr>
              <a:t>Komponenten</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457200" indent="-317520">
              <a:lnSpc>
                <a:spcPct val="200000"/>
              </a:lnSpc>
              <a:buClr>
                <a:srgbClr val="595959"/>
              </a:buClr>
              <a:buFont typeface="Arial"/>
              <a:buChar char="•"/>
              <a:tabLst>
                <a:tab pos="0" algn="l"/>
              </a:tabLst>
            </a:pPr>
            <a:r>
              <a:rPr lang="en-US" sz="1400" u="none" strike="noStrike" dirty="0" err="1">
                <a:solidFill>
                  <a:schemeClr val="dk2"/>
                </a:solidFill>
                <a:uFillTx/>
                <a:latin typeface="Open Sans Light" pitchFamily="2" charset="0"/>
                <a:ea typeface="Open Sans Light" pitchFamily="2" charset="0"/>
                <a:cs typeface="Open Sans Light" pitchFamily="2" charset="0"/>
              </a:rPr>
              <a:t>Kubelet</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457200" indent="-317520">
              <a:lnSpc>
                <a:spcPct val="200000"/>
              </a:lnSpc>
              <a:buClr>
                <a:srgbClr val="595959"/>
              </a:buClr>
              <a:buFont typeface="Arial"/>
              <a:buChar char="•"/>
              <a:tabLst>
                <a:tab pos="0" algn="l"/>
              </a:tabLst>
            </a:pPr>
            <a:r>
              <a:rPr lang="en-US" sz="1400" u="none" strike="noStrike" dirty="0">
                <a:solidFill>
                  <a:schemeClr val="dk2"/>
                </a:solidFill>
                <a:uFillTx/>
                <a:latin typeface="Open Sans Light" pitchFamily="2" charset="0"/>
                <a:ea typeface="Open Sans Light" pitchFamily="2" charset="0"/>
                <a:cs typeface="Open Sans Light" pitchFamily="2" charset="0"/>
              </a:rPr>
              <a:t>Container Runtimes / CRI</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a:p>
            <a:pPr marL="457200" indent="-317520">
              <a:lnSpc>
                <a:spcPct val="200000"/>
              </a:lnSpc>
              <a:buClr>
                <a:srgbClr val="595959"/>
              </a:buClr>
              <a:buFont typeface="Arial"/>
              <a:buChar char="•"/>
              <a:tabLst>
                <a:tab pos="0" algn="l"/>
              </a:tabLst>
            </a:pPr>
            <a:r>
              <a:rPr lang="en-US" sz="1400" u="none" strike="noStrike" dirty="0">
                <a:solidFill>
                  <a:schemeClr val="dk2"/>
                </a:solidFill>
                <a:uFillTx/>
                <a:latin typeface="Open Sans Light" pitchFamily="2" charset="0"/>
                <a:ea typeface="Open Sans Light" pitchFamily="2" charset="0"/>
                <a:cs typeface="Open Sans Light" pitchFamily="2" charset="0"/>
              </a:rPr>
              <a:t>Kube Proxy</a:t>
            </a:r>
            <a:endParaRPr lang="en-US" sz="1400" u="none" strike="noStrike" dirty="0">
              <a:solidFill>
                <a:srgbClr val="000000"/>
              </a:solidFill>
              <a:uFillTx/>
              <a:latin typeface="Open Sans Light" pitchFamily="2" charset="0"/>
              <a:ea typeface="Open Sans Light" pitchFamily="2" charset="0"/>
              <a:cs typeface="Open Sans Light" pitchFamily="2" charset="0"/>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0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0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40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40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407">
                                            <p:txEl>
                                              <p:pRg st="0" end="0"/>
                                            </p:txEl>
                                          </p:spTgt>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a:solidFill>
                  <a:schemeClr val="dk1"/>
                </a:solidFill>
                <a:uFillTx/>
                <a:latin typeface="Open Sans Light"/>
                <a:ea typeface="Open Sans Light"/>
              </a:rPr>
              <a:t>Worker</a:t>
            </a:r>
            <a:endParaRPr lang="en-US" sz="2800" b="0" u="none" strike="noStrike">
              <a:solidFill>
                <a:srgbClr val="000000"/>
              </a:solidFill>
              <a:uFillTx/>
              <a:latin typeface="Arial"/>
            </a:endParaRPr>
          </a:p>
        </p:txBody>
      </p:sp>
      <p:sp>
        <p:nvSpPr>
          <p:cNvPr id="409"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indent="0">
              <a:spcBef>
                <a:spcPts val="1417"/>
              </a:spcBef>
              <a:buNone/>
            </a:pPr>
            <a:endParaRPr lang="en-US" sz="1800" b="0" u="none" strike="noStrike">
              <a:solidFill>
                <a:schemeClr val="dk2"/>
              </a:solidFill>
              <a:uFillTx/>
              <a:latin typeface="Open Sans Light"/>
              <a:ea typeface="Open Sans Light"/>
            </a:endParaRPr>
          </a:p>
        </p:txBody>
      </p:sp>
      <p:sp>
        <p:nvSpPr>
          <p:cNvPr id="410" name="Rechteck 2"/>
          <p:cNvSpPr/>
          <p:nvPr/>
        </p:nvSpPr>
        <p:spPr>
          <a:xfrm>
            <a:off x="1810440" y="1362600"/>
            <a:ext cx="5477040" cy="3227400"/>
          </a:xfrm>
          <a:prstGeom prst="rect">
            <a:avLst/>
          </a:prstGeom>
          <a:no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uFillTx/>
              <a:latin typeface="Source Sans Pro"/>
              <a:ea typeface="Source Sans Pro"/>
            </a:endParaRPr>
          </a:p>
        </p:txBody>
      </p:sp>
      <p:sp>
        <p:nvSpPr>
          <p:cNvPr id="411" name="Rechteck 5"/>
          <p:cNvSpPr/>
          <p:nvPr/>
        </p:nvSpPr>
        <p:spPr>
          <a:xfrm>
            <a:off x="3406320" y="1692720"/>
            <a:ext cx="2331360" cy="66708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Kubelet</a:t>
            </a:r>
            <a:endParaRPr lang="en-US" sz="1800" b="0" u="none" strike="noStrike">
              <a:solidFill>
                <a:srgbClr val="FFFFFF"/>
              </a:solidFill>
              <a:uFillTx/>
              <a:latin typeface="Arial"/>
            </a:endParaRPr>
          </a:p>
        </p:txBody>
      </p:sp>
      <p:sp>
        <p:nvSpPr>
          <p:cNvPr id="412" name="Rechteck 6"/>
          <p:cNvSpPr/>
          <p:nvPr/>
        </p:nvSpPr>
        <p:spPr>
          <a:xfrm>
            <a:off x="3378600" y="2665440"/>
            <a:ext cx="2331360" cy="66708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CRI</a:t>
            </a:r>
            <a:endParaRPr lang="en-US" sz="1800" b="0" u="none" strike="noStrike">
              <a:solidFill>
                <a:srgbClr val="FFFFFF"/>
              </a:solidFill>
              <a:uFillTx/>
              <a:latin typeface="Arial"/>
            </a:endParaRPr>
          </a:p>
        </p:txBody>
      </p:sp>
      <p:sp>
        <p:nvSpPr>
          <p:cNvPr id="413" name="Rechteck 7"/>
          <p:cNvSpPr/>
          <p:nvPr/>
        </p:nvSpPr>
        <p:spPr>
          <a:xfrm>
            <a:off x="3378600" y="3603240"/>
            <a:ext cx="2331360" cy="66708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kube-proxy</a:t>
            </a:r>
            <a:endParaRPr lang="en-US" sz="1800" b="0" u="none" strike="noStrike">
              <a:solidFill>
                <a:srgbClr val="FFFFFF"/>
              </a:solidFill>
              <a:uFillTx/>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en-US" sz="3600" b="0" u="none" strike="noStrike" dirty="0">
                <a:solidFill>
                  <a:schemeClr val="dk1"/>
                </a:solidFill>
                <a:uFillTx/>
                <a:latin typeface="Open Sans Light"/>
                <a:ea typeface="Open Sans Light"/>
              </a:rPr>
              <a:t>Kubernetes-</a:t>
            </a:r>
            <a:r>
              <a:rPr lang="en-US" sz="3600" b="0" u="none" strike="noStrike" dirty="0" err="1">
                <a:solidFill>
                  <a:schemeClr val="dk1"/>
                </a:solidFill>
                <a:uFillTx/>
                <a:latin typeface="Open Sans Light"/>
                <a:ea typeface="Open Sans Light"/>
              </a:rPr>
              <a:t>Architektur</a:t>
            </a:r>
            <a:r>
              <a:rPr lang="en-US" sz="3600" b="0" u="none" strike="noStrike" dirty="0">
                <a:solidFill>
                  <a:schemeClr val="dk1"/>
                </a:solidFill>
                <a:uFillTx/>
                <a:latin typeface="Open Sans Light"/>
                <a:ea typeface="Open Sans Light"/>
              </a:rPr>
              <a:t>: Networking</a:t>
            </a:r>
            <a:endParaRPr lang="en-US" sz="3600" b="0" u="none" strike="noStrike" dirty="0">
              <a:solidFill>
                <a:srgbClr val="000000"/>
              </a:solidFill>
              <a:uFillTx/>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u="none" strike="noStrike" dirty="0">
                <a:solidFill>
                  <a:schemeClr val="dk1"/>
                </a:solidFill>
                <a:uFillTx/>
                <a:latin typeface="Open Sans Light" pitchFamily="2" charset="0"/>
                <a:ea typeface="Open Sans Light" pitchFamily="2" charset="0"/>
                <a:cs typeface="Open Sans Light" pitchFamily="2" charset="0"/>
              </a:rPr>
              <a:t>Kubernetes Networking</a:t>
            </a:r>
            <a:endParaRPr lang="en-US" sz="2800" u="none" strike="noStrike" dirty="0">
              <a:solidFill>
                <a:srgbClr val="000000"/>
              </a:solidFill>
              <a:uFillTx/>
              <a:latin typeface="Open Sans Light" pitchFamily="2" charset="0"/>
              <a:ea typeface="Open Sans Light" pitchFamily="2" charset="0"/>
              <a:cs typeface="Open Sans Light" pitchFamily="2" charset="0"/>
            </a:endParaRPr>
          </a:p>
        </p:txBody>
      </p:sp>
      <p:sp>
        <p:nvSpPr>
          <p:cNvPr id="416"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200000"/>
              </a:lnSpc>
              <a:buClr>
                <a:srgbClr val="595959"/>
              </a:buClr>
              <a:buFont typeface="Arial"/>
              <a:buChar char="•"/>
            </a:pPr>
            <a:r>
              <a:rPr lang="en-US" sz="1800" dirty="0">
                <a:solidFill>
                  <a:schemeClr val="dk2"/>
                </a:solidFill>
                <a:latin typeface="Open Sans Light" pitchFamily="2" charset="0"/>
                <a:ea typeface="Open Sans Light" pitchFamily="2" charset="0"/>
                <a:cs typeface="Open Sans Light" pitchFamily="2" charset="0"/>
              </a:rPr>
              <a:t>Kubernetes hat pluggable Overlay-</a:t>
            </a:r>
            <a:r>
              <a:rPr lang="en-US" sz="1800" dirty="0" err="1">
                <a:solidFill>
                  <a:schemeClr val="dk2"/>
                </a:solidFill>
                <a:latin typeface="Open Sans Light" pitchFamily="2" charset="0"/>
                <a:ea typeface="Open Sans Light" pitchFamily="2" charset="0"/>
                <a:cs typeface="Open Sans Light" pitchFamily="2" charset="0"/>
              </a:rPr>
              <a:t>Netzwerke</a:t>
            </a:r>
            <a:endParaRPr lang="en-US" sz="1800" dirty="0">
              <a:solidFill>
                <a:schemeClr val="dk2"/>
              </a:solidFill>
              <a:latin typeface="Open Sans Light" pitchFamily="2" charset="0"/>
              <a:ea typeface="Open Sans Light" pitchFamily="2" charset="0"/>
              <a:cs typeface="Open Sans Light" pitchFamily="2" charset="0"/>
            </a:endParaRPr>
          </a:p>
          <a:p>
            <a:pPr marL="457200" indent="-343080">
              <a:lnSpc>
                <a:spcPct val="200000"/>
              </a:lnSpc>
              <a:buClr>
                <a:srgbClr val="595959"/>
              </a:buClr>
              <a:buFont typeface="Arial"/>
              <a:buChar char="•"/>
            </a:pPr>
            <a:r>
              <a:rPr lang="en-US" sz="1800" dirty="0" err="1">
                <a:solidFill>
                  <a:schemeClr val="dk2"/>
                </a:solidFill>
                <a:latin typeface="Open Sans Light" pitchFamily="2" charset="0"/>
                <a:ea typeface="Open Sans Light" pitchFamily="2" charset="0"/>
                <a:cs typeface="Open Sans Light" pitchFamily="2" charset="0"/>
              </a:rPr>
              <a:t>Netzwerke</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können</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zur</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Laufzeit</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ausgetauscht</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werden</a:t>
            </a:r>
            <a:endParaRPr lang="en-US" sz="1800" dirty="0">
              <a:solidFill>
                <a:schemeClr val="dk2"/>
              </a:solidFill>
              <a:latin typeface="Open Sans Light" pitchFamily="2" charset="0"/>
              <a:ea typeface="Open Sans Light" pitchFamily="2" charset="0"/>
              <a:cs typeface="Open Sans Light" pitchFamily="2" charset="0"/>
            </a:endParaRPr>
          </a:p>
          <a:p>
            <a:pPr marL="457200" indent="-343080">
              <a:lnSpc>
                <a:spcPct val="200000"/>
              </a:lnSpc>
              <a:buClr>
                <a:srgbClr val="595959"/>
              </a:buClr>
              <a:buFont typeface="Arial"/>
              <a:buChar char="•"/>
            </a:pPr>
            <a:r>
              <a:rPr lang="en-US" sz="1800" dirty="0" err="1">
                <a:solidFill>
                  <a:schemeClr val="dk2"/>
                </a:solidFill>
                <a:latin typeface="Open Sans Light" pitchFamily="2" charset="0"/>
                <a:ea typeface="Open Sans Light" pitchFamily="2" charset="0"/>
                <a:cs typeface="Open Sans Light" pitchFamily="2" charset="0"/>
              </a:rPr>
              <a:t>Mehrere</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Arten</a:t>
            </a:r>
            <a:r>
              <a:rPr lang="en-US" sz="1800" dirty="0">
                <a:solidFill>
                  <a:schemeClr val="dk2"/>
                </a:solidFill>
                <a:latin typeface="Open Sans Light" pitchFamily="2" charset="0"/>
                <a:ea typeface="Open Sans Light" pitchFamily="2" charset="0"/>
                <a:cs typeface="Open Sans Light" pitchFamily="2" charset="0"/>
              </a:rPr>
              <a:t> von </a:t>
            </a:r>
            <a:r>
              <a:rPr lang="en-US" sz="1800" dirty="0" err="1">
                <a:solidFill>
                  <a:schemeClr val="dk2"/>
                </a:solidFill>
                <a:latin typeface="Open Sans Light" pitchFamily="2" charset="0"/>
                <a:ea typeface="Open Sans Light" pitchFamily="2" charset="0"/>
                <a:cs typeface="Open Sans Light" pitchFamily="2" charset="0"/>
              </a:rPr>
              <a:t>Netzwerken</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verfügbar</a:t>
            </a:r>
            <a:endParaRPr lang="en-US" sz="1800" dirty="0">
              <a:solidFill>
                <a:schemeClr val="dk2"/>
              </a:solidFill>
              <a:latin typeface="Open Sans Light" pitchFamily="2" charset="0"/>
              <a:ea typeface="Open Sans Light" pitchFamily="2" charset="0"/>
              <a:cs typeface="Open Sans Light" pitchFamily="2" charset="0"/>
            </a:endParaRPr>
          </a:p>
          <a:p>
            <a:pPr marL="457200" indent="-343080">
              <a:lnSpc>
                <a:spcPct val="200000"/>
              </a:lnSpc>
              <a:buClr>
                <a:srgbClr val="595959"/>
              </a:buClr>
              <a:buFont typeface="Arial"/>
              <a:buChar char="•"/>
            </a:pPr>
            <a:r>
              <a:rPr lang="en-US" sz="1800" dirty="0" err="1">
                <a:solidFill>
                  <a:schemeClr val="dk2"/>
                </a:solidFill>
                <a:latin typeface="Open Sans Light" pitchFamily="2" charset="0"/>
                <a:ea typeface="Open Sans Light" pitchFamily="2" charset="0"/>
                <a:cs typeface="Open Sans Light" pitchFamily="2" charset="0"/>
              </a:rPr>
              <a:t>Verbindung</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ist</a:t>
            </a:r>
            <a:r>
              <a:rPr lang="en-US" sz="1800" dirty="0">
                <a:solidFill>
                  <a:schemeClr val="dk2"/>
                </a:solidFill>
                <a:latin typeface="Open Sans Light" pitchFamily="2" charset="0"/>
                <a:ea typeface="Open Sans Light" pitchFamily="2" charset="0"/>
                <a:cs typeface="Open Sans Light" pitchFamily="2" charset="0"/>
              </a:rPr>
              <a:t> immer auf </a:t>
            </a:r>
            <a:r>
              <a:rPr lang="en-US" sz="1800" dirty="0" err="1">
                <a:solidFill>
                  <a:schemeClr val="dk2"/>
                </a:solidFill>
                <a:latin typeface="Open Sans Light" pitchFamily="2" charset="0"/>
                <a:ea typeface="Open Sans Light" pitchFamily="2" charset="0"/>
                <a:cs typeface="Open Sans Light" pitchFamily="2" charset="0"/>
              </a:rPr>
              <a:t>Netzwerkebene</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verschlüsselt</a:t>
            </a:r>
            <a:endParaRPr lang="en-US" sz="1800" dirty="0">
              <a:solidFill>
                <a:schemeClr val="dk2"/>
              </a:solidFill>
              <a:latin typeface="Open Sans Light" pitchFamily="2" charset="0"/>
              <a:ea typeface="Open Sans Light" pitchFamily="2" charset="0"/>
              <a:cs typeface="Open Sans Light" pitchFamily="2" charset="0"/>
            </a:endParaRPr>
          </a:p>
          <a:p>
            <a:pPr marL="457200" indent="-343080">
              <a:lnSpc>
                <a:spcPct val="200000"/>
              </a:lnSpc>
              <a:buClr>
                <a:srgbClr val="595959"/>
              </a:buClr>
              <a:buFont typeface="Arial"/>
              <a:buChar char="•"/>
            </a:pPr>
            <a:r>
              <a:rPr lang="en-US" sz="1800" dirty="0" err="1">
                <a:solidFill>
                  <a:schemeClr val="dk2"/>
                </a:solidFill>
                <a:latin typeface="Open Sans Light" pitchFamily="2" charset="0"/>
                <a:ea typeface="Open Sans Light" pitchFamily="2" charset="0"/>
                <a:cs typeface="Open Sans Light" pitchFamily="2" charset="0"/>
              </a:rPr>
              <a:t>Netzwerke</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sind</a:t>
            </a:r>
            <a:r>
              <a:rPr lang="en-US" sz="1800" dirty="0">
                <a:solidFill>
                  <a:schemeClr val="dk2"/>
                </a:solidFill>
                <a:latin typeface="Open Sans Light" pitchFamily="2" charset="0"/>
                <a:ea typeface="Open Sans Light" pitchFamily="2" charset="0"/>
                <a:cs typeface="Open Sans Light" pitchFamily="2" charset="0"/>
              </a:rPr>
              <a:t> für Workloads transparent</a:t>
            </a:r>
          </a:p>
          <a:p>
            <a:pPr marL="457200" indent="-343080">
              <a:lnSpc>
                <a:spcPct val="200000"/>
              </a:lnSpc>
              <a:buClr>
                <a:srgbClr val="595959"/>
              </a:buClr>
              <a:buFont typeface="Arial"/>
              <a:buChar char="•"/>
            </a:pPr>
            <a:r>
              <a:rPr lang="en-US" sz="1800" dirty="0" err="1">
                <a:solidFill>
                  <a:schemeClr val="dk2"/>
                </a:solidFill>
                <a:latin typeface="Open Sans Light" pitchFamily="2" charset="0"/>
                <a:ea typeface="Open Sans Light" pitchFamily="2" charset="0"/>
                <a:cs typeface="Open Sans Light" pitchFamily="2" charset="0"/>
              </a:rPr>
              <a:t>Netzwerke</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exponieren</a:t>
            </a:r>
            <a:r>
              <a:rPr lang="en-US" sz="1800" dirty="0">
                <a:solidFill>
                  <a:schemeClr val="dk2"/>
                </a:solidFill>
                <a:latin typeface="Open Sans Light" pitchFamily="2" charset="0"/>
                <a:ea typeface="Open Sans Light" pitchFamily="2" charset="0"/>
                <a:cs typeface="Open Sans Light" pitchFamily="2" charset="0"/>
              </a:rPr>
              <a:t> Workloads </a:t>
            </a:r>
            <a:r>
              <a:rPr lang="en-US" sz="1800" dirty="0" err="1">
                <a:solidFill>
                  <a:schemeClr val="dk2"/>
                </a:solidFill>
                <a:latin typeface="Open Sans Light" pitchFamily="2" charset="0"/>
                <a:ea typeface="Open Sans Light" pitchFamily="2" charset="0"/>
                <a:cs typeface="Open Sans Light" pitchFamily="2" charset="0"/>
              </a:rPr>
              <a:t>nicht</a:t>
            </a:r>
            <a:r>
              <a:rPr lang="en-US" sz="1800" dirty="0">
                <a:solidFill>
                  <a:schemeClr val="dk2"/>
                </a:solidFill>
                <a:latin typeface="Open Sans Light" pitchFamily="2" charset="0"/>
                <a:ea typeface="Open Sans Light" pitchFamily="2" charset="0"/>
                <a:cs typeface="Open Sans Light" pitchFamily="2" charset="0"/>
              </a:rPr>
              <a:t> </a:t>
            </a:r>
            <a:r>
              <a:rPr lang="en-US" sz="1800" dirty="0" err="1">
                <a:solidFill>
                  <a:schemeClr val="dk2"/>
                </a:solidFill>
                <a:latin typeface="Open Sans Light" pitchFamily="2" charset="0"/>
                <a:ea typeface="Open Sans Light" pitchFamily="2" charset="0"/>
                <a:cs typeface="Open Sans Light" pitchFamily="2" charset="0"/>
              </a:rPr>
              <a:t>automatisch</a:t>
            </a:r>
            <a:endParaRPr lang="en-US" sz="1800" dirty="0">
              <a:solidFill>
                <a:schemeClr val="dk2"/>
              </a:solidFill>
              <a:latin typeface="Open Sans Light" pitchFamily="2" charset="0"/>
              <a:ea typeface="Open Sans Light" pitchFamily="2" charset="0"/>
              <a:cs typeface="Open Sans Light" pitchFamily="2"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u="none" strike="noStrike" dirty="0">
                <a:solidFill>
                  <a:schemeClr val="dk1"/>
                </a:solidFill>
                <a:uFillTx/>
                <a:latin typeface="Open Sans Light" pitchFamily="2" charset="0"/>
                <a:ea typeface="Open Sans Light" pitchFamily="2" charset="0"/>
                <a:cs typeface="Open Sans Light" pitchFamily="2" charset="0"/>
              </a:rPr>
              <a:t>Networking Principle</a:t>
            </a:r>
            <a:endParaRPr lang="en-US" sz="2800" u="none" strike="noStrike" dirty="0">
              <a:solidFill>
                <a:srgbClr val="000000"/>
              </a:solidFill>
              <a:uFillTx/>
              <a:latin typeface="Open Sans Light" pitchFamily="2" charset="0"/>
              <a:ea typeface="Open Sans Light" pitchFamily="2" charset="0"/>
              <a:cs typeface="Open Sans Light" pitchFamily="2" charset="0"/>
            </a:endParaRPr>
          </a:p>
        </p:txBody>
      </p:sp>
      <p:sp>
        <p:nvSpPr>
          <p:cNvPr id="418"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indent="0">
              <a:spcBef>
                <a:spcPts val="1417"/>
              </a:spcBef>
              <a:buNone/>
            </a:pPr>
            <a:endParaRPr lang="en-US" sz="1800" b="0" u="none" strike="noStrike">
              <a:solidFill>
                <a:schemeClr val="dk2"/>
              </a:solidFill>
              <a:uFillTx/>
              <a:latin typeface="Open Sans Light"/>
              <a:ea typeface="Open Sans Light"/>
            </a:endParaRPr>
          </a:p>
        </p:txBody>
      </p:sp>
      <p:pic>
        <p:nvPicPr>
          <p:cNvPr id="419" name="Grafik 3"/>
          <p:cNvPicPr/>
          <p:nvPr/>
        </p:nvPicPr>
        <p:blipFill>
          <a:blip r:embed="rId3"/>
          <a:stretch/>
        </p:blipFill>
        <p:spPr>
          <a:xfrm>
            <a:off x="1650600" y="1487880"/>
            <a:ext cx="5842440" cy="3080880"/>
          </a:xfrm>
          <a:prstGeom prst="rect">
            <a:avLst/>
          </a:prstGeom>
          <a:noFill/>
          <a:ln w="0">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en-US" sz="3600" b="0" u="none" strike="noStrike" dirty="0">
                <a:solidFill>
                  <a:schemeClr val="dk1"/>
                </a:solidFill>
                <a:uFillTx/>
                <a:latin typeface="Open Sans Light"/>
                <a:ea typeface="Open Sans Light"/>
              </a:rPr>
              <a:t>Kubernetes-</a:t>
            </a:r>
            <a:r>
              <a:rPr lang="en-US" sz="3600" b="0" u="none" strike="noStrike" dirty="0" err="1">
                <a:solidFill>
                  <a:schemeClr val="dk1"/>
                </a:solidFill>
                <a:uFillTx/>
                <a:latin typeface="Open Sans Light"/>
                <a:ea typeface="Open Sans Light"/>
              </a:rPr>
              <a:t>Architektur</a:t>
            </a:r>
            <a:r>
              <a:rPr lang="en-US" sz="3600" b="0" u="none" strike="noStrike" dirty="0">
                <a:solidFill>
                  <a:schemeClr val="dk1"/>
                </a:solidFill>
                <a:uFillTx/>
                <a:latin typeface="Open Sans Light"/>
                <a:ea typeface="Open Sans Light"/>
              </a:rPr>
              <a:t>: Storage</a:t>
            </a:r>
            <a:endParaRPr lang="en-US" sz="3600" b="0" u="none" strike="noStrike" dirty="0">
              <a:solidFill>
                <a:srgbClr val="000000"/>
              </a:solidFill>
              <a:uFillTx/>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dirty="0">
                <a:solidFill>
                  <a:schemeClr val="dk1"/>
                </a:solidFill>
                <a:uFillTx/>
                <a:latin typeface="Open Sans Light"/>
                <a:ea typeface="Open Sans Light"/>
              </a:rPr>
              <a:t>Kubernetes Storage</a:t>
            </a:r>
            <a:endParaRPr lang="en-US" sz="2800" b="0" u="none" strike="noStrike" dirty="0">
              <a:solidFill>
                <a:srgbClr val="000000"/>
              </a:solidFill>
              <a:uFillTx/>
              <a:latin typeface="Arial"/>
            </a:endParaRPr>
          </a:p>
        </p:txBody>
      </p:sp>
      <p:sp>
        <p:nvSpPr>
          <p:cNvPr id="430"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200000"/>
              </a:lnSpc>
              <a:buClr>
                <a:srgbClr val="595959"/>
              </a:buClr>
              <a:buFont typeface="Arial"/>
              <a:buChar char="•"/>
            </a:pPr>
            <a:r>
              <a:rPr lang="en-US" sz="1800" dirty="0">
                <a:solidFill>
                  <a:schemeClr val="dk2"/>
                </a:solidFill>
                <a:latin typeface="Open Sans Light"/>
                <a:ea typeface="Open Sans Light"/>
              </a:rPr>
              <a:t>Kubernetes </a:t>
            </a:r>
            <a:r>
              <a:rPr lang="en-US" sz="1800" dirty="0" err="1">
                <a:solidFill>
                  <a:schemeClr val="dk2"/>
                </a:solidFill>
                <a:latin typeface="Open Sans Light"/>
                <a:ea typeface="Open Sans Light"/>
              </a:rPr>
              <a:t>unterstützt</a:t>
            </a:r>
            <a:r>
              <a:rPr lang="en-US" sz="1800" dirty="0">
                <a:solidFill>
                  <a:schemeClr val="dk2"/>
                </a:solidFill>
                <a:latin typeface="Open Sans Light"/>
                <a:ea typeface="Open Sans Light"/>
              </a:rPr>
              <a:t> </a:t>
            </a:r>
            <a:r>
              <a:rPr lang="en-US" sz="1800" dirty="0" err="1">
                <a:solidFill>
                  <a:schemeClr val="dk2"/>
                </a:solidFill>
                <a:latin typeface="Open Sans Light"/>
                <a:ea typeface="Open Sans Light"/>
              </a:rPr>
              <a:t>mehrere</a:t>
            </a:r>
            <a:r>
              <a:rPr lang="en-US" sz="1800" dirty="0">
                <a:solidFill>
                  <a:schemeClr val="dk2"/>
                </a:solidFill>
                <a:latin typeface="Open Sans Light"/>
                <a:ea typeface="Open Sans Light"/>
              </a:rPr>
              <a:t> Storage-Provider </a:t>
            </a:r>
            <a:endParaRPr lang="en-US" sz="1800" dirty="0">
              <a:solidFill>
                <a:schemeClr val="dk2"/>
              </a:solidFill>
              <a:latin typeface="Open Sans Light"/>
              <a:ea typeface="Open Sans Light"/>
            </a:endParaRPr>
          </a:p>
          <a:p>
            <a:pPr marL="457200" indent="-343080">
              <a:lnSpc>
                <a:spcPct val="200000"/>
              </a:lnSpc>
              <a:buClr>
                <a:srgbClr val="595959"/>
              </a:buClr>
              <a:buFont typeface="Arial"/>
              <a:buChar char="•"/>
            </a:pPr>
            <a:r>
              <a:rPr lang="en-US" sz="1800" dirty="0">
                <a:solidFill>
                  <a:schemeClr val="dk2"/>
                </a:solidFill>
                <a:latin typeface="Open Sans Light"/>
                <a:ea typeface="Open Sans Light"/>
              </a:rPr>
              <a:t>Storage-Provider </a:t>
            </a:r>
            <a:r>
              <a:rPr lang="en-US" sz="1800" dirty="0" err="1">
                <a:solidFill>
                  <a:schemeClr val="dk2"/>
                </a:solidFill>
                <a:latin typeface="Open Sans Light"/>
                <a:ea typeface="Open Sans Light"/>
              </a:rPr>
              <a:t>abstrahieren</a:t>
            </a:r>
            <a:r>
              <a:rPr lang="en-US" sz="1800" dirty="0">
                <a:solidFill>
                  <a:schemeClr val="dk2"/>
                </a:solidFill>
                <a:latin typeface="Open Sans Light"/>
                <a:ea typeface="Open Sans Light"/>
              </a:rPr>
              <a:t> den </a:t>
            </a:r>
            <a:r>
              <a:rPr lang="en-US" sz="1800" dirty="0" err="1">
                <a:solidFill>
                  <a:schemeClr val="dk2"/>
                </a:solidFill>
                <a:latin typeface="Open Sans Light"/>
                <a:ea typeface="Open Sans Light"/>
              </a:rPr>
              <a:t>zugrunde</a:t>
            </a:r>
            <a:r>
              <a:rPr lang="en-US" sz="1800" dirty="0">
                <a:solidFill>
                  <a:schemeClr val="dk2"/>
                </a:solidFill>
                <a:latin typeface="Open Sans Light"/>
                <a:ea typeface="Open Sans Light"/>
              </a:rPr>
              <a:t> </a:t>
            </a:r>
            <a:r>
              <a:rPr lang="en-US" sz="1800" dirty="0" err="1">
                <a:solidFill>
                  <a:schemeClr val="dk2"/>
                </a:solidFill>
                <a:latin typeface="Open Sans Light"/>
                <a:ea typeface="Open Sans Light"/>
              </a:rPr>
              <a:t>liegenden</a:t>
            </a:r>
            <a:r>
              <a:rPr lang="en-US" sz="1800" dirty="0">
                <a:solidFill>
                  <a:schemeClr val="dk2"/>
                </a:solidFill>
                <a:latin typeface="Open Sans Light"/>
                <a:ea typeface="Open Sans Light"/>
              </a:rPr>
              <a:t> Storage </a:t>
            </a:r>
            <a:endParaRPr lang="en-US" sz="1800" dirty="0">
              <a:solidFill>
                <a:schemeClr val="dk2"/>
              </a:solidFill>
              <a:latin typeface="Open Sans Light"/>
              <a:ea typeface="Open Sans Light"/>
            </a:endParaRPr>
          </a:p>
          <a:p>
            <a:pPr marL="457200" indent="-343080">
              <a:lnSpc>
                <a:spcPct val="200000"/>
              </a:lnSpc>
              <a:buClr>
                <a:srgbClr val="595959"/>
              </a:buClr>
              <a:buFont typeface="Arial"/>
              <a:buChar char="•"/>
            </a:pPr>
            <a:r>
              <a:rPr lang="en-US" sz="1800" dirty="0">
                <a:solidFill>
                  <a:schemeClr val="dk2"/>
                </a:solidFill>
                <a:latin typeface="Open Sans Light"/>
                <a:ea typeface="Open Sans Light"/>
              </a:rPr>
              <a:t>Workloads </a:t>
            </a:r>
            <a:r>
              <a:rPr lang="en-US" sz="1800" dirty="0" err="1">
                <a:solidFill>
                  <a:schemeClr val="dk2"/>
                </a:solidFill>
                <a:latin typeface="Open Sans Light"/>
                <a:ea typeface="Open Sans Light"/>
              </a:rPr>
              <a:t>fordern</a:t>
            </a:r>
            <a:r>
              <a:rPr lang="en-US" sz="1800" dirty="0">
                <a:solidFill>
                  <a:schemeClr val="dk2"/>
                </a:solidFill>
                <a:latin typeface="Open Sans Light"/>
                <a:ea typeface="Open Sans Light"/>
              </a:rPr>
              <a:t> Persistent Volumes an </a:t>
            </a:r>
            <a:endParaRPr lang="en-US" sz="1800" dirty="0">
              <a:solidFill>
                <a:schemeClr val="dk2"/>
              </a:solidFill>
              <a:latin typeface="Open Sans Light"/>
              <a:ea typeface="Open Sans Light"/>
            </a:endParaRPr>
          </a:p>
          <a:p>
            <a:pPr marL="457200" indent="-343080">
              <a:lnSpc>
                <a:spcPct val="200000"/>
              </a:lnSpc>
              <a:buClr>
                <a:srgbClr val="595959"/>
              </a:buClr>
              <a:buFont typeface="Arial"/>
              <a:buChar char="•"/>
            </a:pPr>
            <a:r>
              <a:rPr lang="en-US" sz="1800" dirty="0">
                <a:solidFill>
                  <a:schemeClr val="dk2"/>
                </a:solidFill>
                <a:latin typeface="Open Sans Light"/>
                <a:ea typeface="Open Sans Light"/>
              </a:rPr>
              <a:t>Persistent </a:t>
            </a:r>
            <a:r>
              <a:rPr lang="en-US" sz="1800" dirty="0">
                <a:solidFill>
                  <a:schemeClr val="dk2"/>
                </a:solidFill>
                <a:latin typeface="Open Sans Light"/>
                <a:ea typeface="Open Sans Light"/>
              </a:rPr>
              <a:t>Volumes </a:t>
            </a:r>
            <a:r>
              <a:rPr lang="en-US" sz="1800" dirty="0" err="1">
                <a:solidFill>
                  <a:schemeClr val="dk2"/>
                </a:solidFill>
                <a:latin typeface="Open Sans Light"/>
                <a:ea typeface="Open Sans Light"/>
              </a:rPr>
              <a:t>repräsentieren</a:t>
            </a:r>
            <a:r>
              <a:rPr lang="en-US" sz="1800" dirty="0">
                <a:solidFill>
                  <a:schemeClr val="dk2"/>
                </a:solidFill>
                <a:latin typeface="Open Sans Light"/>
                <a:ea typeface="Open Sans Light"/>
              </a:rPr>
              <a:t> </a:t>
            </a:r>
            <a:r>
              <a:rPr lang="en-US" sz="1800" dirty="0" err="1">
                <a:solidFill>
                  <a:schemeClr val="dk2"/>
                </a:solidFill>
                <a:latin typeface="Open Sans Light"/>
                <a:ea typeface="Open Sans Light"/>
              </a:rPr>
              <a:t>einen</a:t>
            </a:r>
            <a:r>
              <a:rPr lang="en-US" sz="1800" dirty="0">
                <a:solidFill>
                  <a:schemeClr val="dk2"/>
                </a:solidFill>
                <a:latin typeface="Open Sans Light"/>
                <a:ea typeface="Open Sans Light"/>
              </a:rPr>
              <a:t> Storage-</a:t>
            </a:r>
            <a:r>
              <a:rPr lang="en-US" sz="1800" dirty="0" err="1">
                <a:solidFill>
                  <a:schemeClr val="dk2"/>
                </a:solidFill>
                <a:latin typeface="Open Sans Light"/>
                <a:ea typeface="Open Sans Light"/>
              </a:rPr>
              <a:t>Standort</a:t>
            </a:r>
            <a:r>
              <a:rPr lang="en-US" sz="1800" dirty="0">
                <a:solidFill>
                  <a:schemeClr val="dk2"/>
                </a:solidFill>
                <a:latin typeface="Open Sans Light"/>
                <a:ea typeface="Open Sans Light"/>
              </a:rPr>
              <a:t> und </a:t>
            </a:r>
            <a:r>
              <a:rPr lang="en-US" sz="1800" dirty="0" err="1">
                <a:solidFill>
                  <a:schemeClr val="dk2"/>
                </a:solidFill>
                <a:latin typeface="Open Sans Light"/>
                <a:ea typeface="Open Sans Light"/>
              </a:rPr>
              <a:t>eine</a:t>
            </a:r>
            <a:r>
              <a:rPr lang="en-US" sz="1800" dirty="0">
                <a:solidFill>
                  <a:schemeClr val="dk2"/>
                </a:solidFill>
                <a:latin typeface="Open Sans Light"/>
                <a:ea typeface="Open Sans Light"/>
              </a:rPr>
              <a:t> Storage-Class </a:t>
            </a:r>
          </a:p>
          <a:p>
            <a:pPr marL="457200" indent="-343080">
              <a:lnSpc>
                <a:spcPct val="200000"/>
              </a:lnSpc>
              <a:buClr>
                <a:srgbClr val="595959"/>
              </a:buClr>
              <a:buFont typeface="Arial"/>
              <a:buChar char="•"/>
            </a:pPr>
            <a:r>
              <a:rPr lang="en-US" sz="1800" dirty="0">
                <a:solidFill>
                  <a:schemeClr val="dk2"/>
                </a:solidFill>
                <a:latin typeface="Open Sans Light"/>
                <a:ea typeface="Open Sans Light"/>
              </a:rPr>
              <a:t>Storage-Classes </a:t>
            </a:r>
            <a:r>
              <a:rPr lang="en-US" sz="1800" dirty="0" err="1">
                <a:solidFill>
                  <a:schemeClr val="dk2"/>
                </a:solidFill>
                <a:latin typeface="Open Sans Light"/>
                <a:ea typeface="Open Sans Light"/>
              </a:rPr>
              <a:t>bündeln</a:t>
            </a:r>
            <a:r>
              <a:rPr lang="en-US" sz="1800" dirty="0">
                <a:solidFill>
                  <a:schemeClr val="dk2"/>
                </a:solidFill>
                <a:latin typeface="Open Sans Light"/>
                <a:ea typeface="Open Sans Light"/>
              </a:rPr>
              <a:t> die </a:t>
            </a:r>
            <a:r>
              <a:rPr lang="en-US" sz="1800" dirty="0" err="1">
                <a:solidFill>
                  <a:schemeClr val="dk2"/>
                </a:solidFill>
                <a:latin typeface="Open Sans Light"/>
                <a:ea typeface="Open Sans Light"/>
              </a:rPr>
              <a:t>Einstellungen</a:t>
            </a:r>
            <a:r>
              <a:rPr lang="en-US" sz="1800" dirty="0">
                <a:solidFill>
                  <a:schemeClr val="dk2"/>
                </a:solidFill>
                <a:latin typeface="Open Sans Light"/>
                <a:ea typeface="Open Sans Light"/>
              </a:rPr>
              <a:t> für Storage</a:t>
            </a:r>
            <a:endParaRPr lang="en-US" sz="1800" b="0" u="none" strike="noStrike" dirty="0">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en-US" sz="3600" b="0" u="none" strike="noStrike">
                <a:solidFill>
                  <a:schemeClr val="dk1"/>
                </a:solidFill>
                <a:uFillTx/>
                <a:latin typeface="Open Sans Light"/>
                <a:ea typeface="Open Sans Light"/>
              </a:rPr>
              <a:t>Pods</a:t>
            </a:r>
            <a:endParaRPr lang="en-US" sz="3600" b="0" u="none" strike="noStrike">
              <a:solidFill>
                <a:srgbClr val="000000"/>
              </a:solidFill>
              <a:uFillTx/>
              <a:latin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a:solidFill>
                  <a:schemeClr val="dk1"/>
                </a:solidFill>
                <a:uFillTx/>
                <a:latin typeface="Open Sans Light"/>
                <a:ea typeface="Open Sans Light"/>
              </a:rPr>
              <a:t>Containers vs Pods</a:t>
            </a:r>
            <a:endParaRPr lang="en-US" sz="2800" b="0" u="none" strike="noStrike">
              <a:solidFill>
                <a:srgbClr val="000000"/>
              </a:solidFill>
              <a:uFillTx/>
              <a:latin typeface="Arial"/>
            </a:endParaRPr>
          </a:p>
        </p:txBody>
      </p:sp>
      <p:sp>
        <p:nvSpPr>
          <p:cNvPr id="433" name="PlaceHolder 2"/>
          <p:cNvSpPr>
            <a:spLocks noGrp="1"/>
          </p:cNvSpPr>
          <p:nvPr>
            <p:ph/>
          </p:nvPr>
        </p:nvSpPr>
        <p:spPr>
          <a:xfrm>
            <a:off x="311760" y="1152360"/>
            <a:ext cx="3999600" cy="3416040"/>
          </a:xfrm>
          <a:prstGeom prst="rect">
            <a:avLst/>
          </a:prstGeom>
          <a:noFill/>
          <a:ln w="0">
            <a:noFill/>
          </a:ln>
        </p:spPr>
        <p:txBody>
          <a:bodyPr lIns="91440" tIns="91440" rIns="91440" bIns="91440" anchor="t">
            <a:noAutofit/>
          </a:bodyPr>
          <a:lstStyle/>
          <a:p>
            <a:pPr marL="139680" indent="0">
              <a:lnSpc>
                <a:spcPct val="200000"/>
              </a:lnSpc>
              <a:buNone/>
              <a:tabLst>
                <a:tab pos="0" algn="l"/>
              </a:tabLst>
            </a:pPr>
            <a:r>
              <a:rPr lang="en-US" sz="1400" b="1" u="none" strike="noStrike" dirty="0">
                <a:solidFill>
                  <a:schemeClr val="dk2"/>
                </a:solidFill>
                <a:uFillTx/>
                <a:latin typeface="Open Sans SemiBold"/>
                <a:ea typeface="Open Sans SemiBold"/>
              </a:rPr>
              <a:t>Container</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a:solidFill>
                  <a:schemeClr val="dk2"/>
                </a:solidFill>
                <a:uFillTx/>
                <a:latin typeface="Open Sans Light"/>
                <a:ea typeface="Open Sans Light"/>
              </a:rPr>
              <a:t>Echter Workload</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a:solidFill>
                  <a:schemeClr val="dk2"/>
                </a:solidFill>
                <a:uFillTx/>
                <a:latin typeface="Open Sans Light"/>
                <a:ea typeface="Open Sans Light"/>
              </a:rPr>
              <a:t>Kann per Docker auf VMs </a:t>
            </a:r>
            <a:r>
              <a:rPr lang="en-US" sz="1400" b="0" u="none" strike="noStrike" dirty="0" err="1">
                <a:solidFill>
                  <a:schemeClr val="dk2"/>
                </a:solidFill>
                <a:uFillTx/>
                <a:latin typeface="Open Sans Light"/>
                <a:ea typeface="Open Sans Light"/>
              </a:rPr>
              <a:t>oder</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physischen</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Maschinen</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bereitgestellt</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werden</a:t>
            </a:r>
            <a:r>
              <a:rPr lang="en-US" sz="1400" b="0" u="none" strike="noStrike" dirty="0">
                <a:solidFill>
                  <a:schemeClr val="dk2"/>
                </a:solidFill>
                <a:uFillTx/>
                <a:latin typeface="Open Sans Light"/>
                <a:ea typeface="Open Sans Light"/>
              </a:rPr>
              <a:t>…</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a:solidFill>
                  <a:schemeClr val="dk2"/>
                </a:solidFill>
                <a:uFillTx/>
                <a:latin typeface="Open Sans Light"/>
                <a:ea typeface="Open Sans Light"/>
              </a:rPr>
              <a:t>…</a:t>
            </a:r>
            <a:r>
              <a:rPr lang="en-US" sz="1400" b="0" u="none" strike="noStrike" dirty="0" err="1">
                <a:solidFill>
                  <a:schemeClr val="dk2"/>
                </a:solidFill>
                <a:uFillTx/>
                <a:latin typeface="Open Sans Light"/>
                <a:ea typeface="Open Sans Light"/>
              </a:rPr>
              <a:t>aber</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nicht</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direkt</a:t>
            </a:r>
            <a:r>
              <a:rPr lang="en-US" sz="1400" b="0" u="none" strike="noStrike" dirty="0">
                <a:solidFill>
                  <a:schemeClr val="dk2"/>
                </a:solidFill>
                <a:uFillTx/>
                <a:latin typeface="Open Sans Light"/>
                <a:ea typeface="Open Sans Light"/>
              </a:rPr>
              <a:t> auf Kubernetes</a:t>
            </a:r>
            <a:endParaRPr lang="en-US" sz="1400" b="0" u="none" strike="noStrike" dirty="0">
              <a:solidFill>
                <a:srgbClr val="000000"/>
              </a:solidFill>
              <a:uFillTx/>
              <a:latin typeface="Open Sans Light"/>
            </a:endParaRPr>
          </a:p>
        </p:txBody>
      </p:sp>
      <p:sp>
        <p:nvSpPr>
          <p:cNvPr id="434" name="PlaceHolder 3"/>
          <p:cNvSpPr>
            <a:spLocks noGrp="1"/>
          </p:cNvSpPr>
          <p:nvPr>
            <p:ph/>
          </p:nvPr>
        </p:nvSpPr>
        <p:spPr>
          <a:xfrm>
            <a:off x="4832280" y="1152360"/>
            <a:ext cx="3999600" cy="3416040"/>
          </a:xfrm>
          <a:prstGeom prst="rect">
            <a:avLst/>
          </a:prstGeom>
          <a:noFill/>
          <a:ln w="0">
            <a:noFill/>
          </a:ln>
        </p:spPr>
        <p:txBody>
          <a:bodyPr lIns="91440" tIns="91440" rIns="91440" bIns="91440" anchor="t">
            <a:noAutofit/>
          </a:bodyPr>
          <a:lstStyle/>
          <a:p>
            <a:pPr marL="139680" indent="0">
              <a:lnSpc>
                <a:spcPct val="200000"/>
              </a:lnSpc>
              <a:buNone/>
              <a:tabLst>
                <a:tab pos="0" algn="l"/>
              </a:tabLst>
            </a:pPr>
            <a:r>
              <a:rPr lang="en-US" sz="1400" b="1" u="none" strike="noStrike" dirty="0">
                <a:solidFill>
                  <a:schemeClr val="dk2"/>
                </a:solidFill>
                <a:uFillTx/>
                <a:latin typeface="Open Sans SemiBold"/>
                <a:ea typeface="Open Sans SemiBold"/>
              </a:rPr>
              <a:t>Pods</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a:solidFill>
                  <a:schemeClr val="dk2"/>
                </a:solidFill>
                <a:uFillTx/>
                <a:latin typeface="Open Sans Light"/>
                <a:ea typeface="Open Sans Light"/>
              </a:rPr>
              <a:t>Kubernetes-Deployment-Units</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err="1">
                <a:solidFill>
                  <a:schemeClr val="dk2"/>
                </a:solidFill>
                <a:uFillTx/>
                <a:latin typeface="Open Sans Light"/>
                <a:ea typeface="Open Sans Light"/>
              </a:rPr>
              <a:t>Repräsentieren</a:t>
            </a:r>
            <a:r>
              <a:rPr lang="en-US" sz="1400" b="0" u="none" strike="noStrike" dirty="0">
                <a:solidFill>
                  <a:schemeClr val="dk2"/>
                </a:solidFill>
                <a:uFillTx/>
                <a:latin typeface="Open Sans Light"/>
                <a:ea typeface="Open Sans Light"/>
              </a:rPr>
              <a:t> Container</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a:solidFill>
                  <a:schemeClr val="dk2"/>
                </a:solidFill>
                <a:uFillTx/>
                <a:latin typeface="Open Sans Light"/>
                <a:ea typeface="Open Sans Light"/>
              </a:rPr>
              <a:t>YAML Manifest</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err="1">
                <a:solidFill>
                  <a:schemeClr val="dk2"/>
                </a:solidFill>
                <a:uFillTx/>
                <a:latin typeface="Open Sans Light"/>
                <a:ea typeface="Open Sans Light"/>
              </a:rPr>
              <a:t>Deklarativ</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a:solidFill>
                  <a:schemeClr val="dk2"/>
                </a:solidFill>
                <a:uFillTx/>
                <a:latin typeface="Open Sans Light"/>
                <a:ea typeface="Open Sans Light"/>
              </a:rPr>
              <a:t>Werden von Kubernetes </a:t>
            </a:r>
            <a:r>
              <a:rPr lang="en-US" sz="1400" b="0" u="none" strike="noStrike" dirty="0" err="1">
                <a:solidFill>
                  <a:schemeClr val="dk2"/>
                </a:solidFill>
                <a:uFillTx/>
                <a:latin typeface="Open Sans Light"/>
                <a:ea typeface="Open Sans Light"/>
              </a:rPr>
              <a:t>verwendet</a:t>
            </a:r>
            <a:r>
              <a:rPr lang="en-US" sz="1400" b="0" u="none" strike="noStrike" dirty="0">
                <a:solidFill>
                  <a:schemeClr val="dk2"/>
                </a:solidFill>
                <a:uFillTx/>
                <a:latin typeface="Open Sans Light"/>
                <a:ea typeface="Open Sans Light"/>
              </a:rPr>
              <a:t>, um </a:t>
            </a:r>
            <a:r>
              <a:rPr lang="en-US" sz="1400" b="0" u="none" strike="noStrike" dirty="0" err="1">
                <a:solidFill>
                  <a:schemeClr val="dk2"/>
                </a:solidFill>
                <a:uFillTx/>
                <a:latin typeface="Open Sans Light"/>
                <a:ea typeface="Open Sans Light"/>
              </a:rPr>
              <a:t>Komponenten</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auszurollen</a:t>
            </a:r>
            <a:endParaRPr lang="en-US" sz="1400" b="0" u="none" strike="noStrike" dirty="0">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3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34">
                                            <p:txEl>
                                              <p:pRg st="1" end="1"/>
                                            </p:txEl>
                                          </p:spTgt>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3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fill="hold" nodeType="clickEffect">
                                  <p:stCondLst>
                                    <p:cond delay="0"/>
                                  </p:stCondLst>
                                  <p:childTnLst>
                                    <p:set>
                                      <p:cBhvr>
                                        <p:cTn id="32" dur="1" fill="hold">
                                          <p:stCondLst>
                                            <p:cond delay="0"/>
                                          </p:stCondLst>
                                        </p:cTn>
                                        <p:tgtEl>
                                          <p:spTgt spid="43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fill="hold" nodeType="clickEffect">
                                  <p:stCondLst>
                                    <p:cond delay="0"/>
                                  </p:stCondLst>
                                  <p:childTnLst>
                                    <p:set>
                                      <p:cBhvr>
                                        <p:cTn id="36" dur="1" fill="hold">
                                          <p:stCondLst>
                                            <p:cond delay="0"/>
                                          </p:stCondLst>
                                        </p:cTn>
                                        <p:tgtEl>
                                          <p:spTgt spid="43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fill="hold" nodeType="clickEffect">
                                  <p:stCondLst>
                                    <p:cond delay="0"/>
                                  </p:stCondLst>
                                  <p:childTnLst>
                                    <p:set>
                                      <p:cBhvr>
                                        <p:cTn id="40" dur="1" fill="hold">
                                          <p:stCondLst>
                                            <p:cond delay="0"/>
                                          </p:stCondLst>
                                        </p:cTn>
                                        <p:tgtEl>
                                          <p:spTgt spid="4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dirty="0">
                <a:solidFill>
                  <a:schemeClr val="dk1"/>
                </a:solidFill>
                <a:uFillTx/>
                <a:latin typeface="Open Sans Light"/>
                <a:ea typeface="Open Sans Light"/>
              </a:rPr>
              <a:t>Pod-</a:t>
            </a:r>
            <a:r>
              <a:rPr lang="en-US" sz="2800" b="0" u="none" strike="noStrike" dirty="0" err="1">
                <a:solidFill>
                  <a:schemeClr val="dk1"/>
                </a:solidFill>
                <a:uFillTx/>
                <a:latin typeface="Open Sans Light"/>
                <a:ea typeface="Open Sans Light"/>
              </a:rPr>
              <a:t>Spezifikation</a:t>
            </a:r>
            <a:endParaRPr lang="en-US" sz="2800" b="0" u="none" strike="noStrike" dirty="0">
              <a:solidFill>
                <a:srgbClr val="000000"/>
              </a:solidFill>
              <a:uFillTx/>
              <a:latin typeface="Arial"/>
            </a:endParaRPr>
          </a:p>
        </p:txBody>
      </p:sp>
      <p:sp>
        <p:nvSpPr>
          <p:cNvPr id="436"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114480" indent="0">
              <a:lnSpc>
                <a:spcPct val="115000"/>
              </a:lnSpc>
              <a:buNone/>
              <a:tabLst>
                <a:tab pos="0" algn="l"/>
              </a:tabLst>
            </a:pPr>
            <a:r>
              <a:rPr lang="en-US" sz="1600" u="none" strike="noStrike" dirty="0" err="1">
                <a:solidFill>
                  <a:schemeClr val="dk2"/>
                </a:solidFill>
                <a:uFillTx/>
                <a:latin typeface="Source Code Pro Light" panose="020B0309030403020204" pitchFamily="34" charset="0"/>
                <a:ea typeface="Source Code Pro Light" panose="020B0309030403020204" pitchFamily="34" charset="0"/>
              </a:rPr>
              <a:t>apiVersion</a:t>
            </a: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 v1</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kind: Pod</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metadata:</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  name: </a:t>
            </a:r>
            <a:r>
              <a:rPr lang="en-US" sz="1600" u="none" strike="noStrike" dirty="0" err="1">
                <a:solidFill>
                  <a:schemeClr val="dk2"/>
                </a:solidFill>
                <a:uFillTx/>
                <a:latin typeface="Source Code Pro Light" panose="020B0309030403020204" pitchFamily="34" charset="0"/>
                <a:ea typeface="Source Code Pro Light" panose="020B0309030403020204" pitchFamily="34" charset="0"/>
              </a:rPr>
              <a:t>myapp</a:t>
            </a: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-pod</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  labels:</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    app: </a:t>
            </a:r>
            <a:r>
              <a:rPr lang="en-US" sz="1600" u="none" strike="noStrike" dirty="0" err="1">
                <a:solidFill>
                  <a:schemeClr val="dk2"/>
                </a:solidFill>
                <a:uFillTx/>
                <a:latin typeface="Source Code Pro Light" panose="020B0309030403020204" pitchFamily="34" charset="0"/>
                <a:ea typeface="Source Code Pro Light" panose="020B0309030403020204" pitchFamily="34" charset="0"/>
              </a:rPr>
              <a:t>myapp</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spec:</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  containers:</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  - name: </a:t>
            </a:r>
            <a:r>
              <a:rPr lang="en-US" sz="1600" u="none" strike="noStrike" dirty="0" err="1">
                <a:solidFill>
                  <a:schemeClr val="dk2"/>
                </a:solidFill>
                <a:uFillTx/>
                <a:latin typeface="Source Code Pro Light" panose="020B0309030403020204" pitchFamily="34" charset="0"/>
                <a:ea typeface="Source Code Pro Light" panose="020B0309030403020204" pitchFamily="34" charset="0"/>
              </a:rPr>
              <a:t>myapp</a:t>
            </a: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-container</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    image: </a:t>
            </a:r>
            <a:r>
              <a:rPr lang="en-US" sz="1600" u="none" strike="noStrike" dirty="0" err="1">
                <a:solidFill>
                  <a:schemeClr val="dk2"/>
                </a:solidFill>
                <a:uFillTx/>
                <a:latin typeface="Source Code Pro Light" panose="020B0309030403020204" pitchFamily="34" charset="0"/>
                <a:ea typeface="Source Code Pro Light" panose="020B0309030403020204" pitchFamily="34" charset="0"/>
              </a:rPr>
              <a:t>busybox</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    command: ['</a:t>
            </a:r>
            <a:r>
              <a:rPr lang="en-US" sz="1600" u="none" strike="noStrike" dirty="0" err="1">
                <a:solidFill>
                  <a:schemeClr val="dk2"/>
                </a:solidFill>
                <a:uFillTx/>
                <a:latin typeface="Source Code Pro Light" panose="020B0309030403020204" pitchFamily="34" charset="0"/>
                <a:ea typeface="Source Code Pro Light" panose="020B0309030403020204" pitchFamily="34" charset="0"/>
              </a:rPr>
              <a:t>sh</a:t>
            </a:r>
            <a:r>
              <a:rPr lang="en-US" sz="1600" u="none" strike="noStrike" dirty="0">
                <a:solidFill>
                  <a:schemeClr val="dk2"/>
                </a:solidFill>
                <a:uFillTx/>
                <a:latin typeface="Source Code Pro Light" panose="020B0309030403020204" pitchFamily="34" charset="0"/>
                <a:ea typeface="Source Code Pro Light" panose="020B0309030403020204" pitchFamily="34" charset="0"/>
              </a:rPr>
              <a:t>', '-c', 'echo Hello Kubernetes! &amp;&amp; sleep 3600']</a:t>
            </a:r>
            <a:endParaRPr lang="en-US" sz="1600" u="none" strike="noStrike" dirty="0">
              <a:solidFill>
                <a:srgbClr val="000000"/>
              </a:solidFill>
              <a:uFillTx/>
              <a:latin typeface="Source Code Pro Light" panose="020B0309030403020204" pitchFamily="34" charset="0"/>
              <a:ea typeface="Source Code Pro Light" panose="020B0309030403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Google Shape;109;p20"/>
          <p:cNvPicPr/>
          <p:nvPr/>
        </p:nvPicPr>
        <p:blipFill>
          <a:blip r:embed="rId3"/>
          <a:stretch/>
        </p:blipFill>
        <p:spPr>
          <a:xfrm>
            <a:off x="-235440" y="-106560"/>
            <a:ext cx="9488160" cy="5686920"/>
          </a:xfrm>
          <a:prstGeom prst="rect">
            <a:avLst/>
          </a:prstGeom>
          <a:noFill/>
          <a:ln w="0">
            <a:noFill/>
          </a:ln>
        </p:spPr>
      </p:pic>
      <p:sp>
        <p:nvSpPr>
          <p:cNvPr id="108" name="PlaceHolder 1"/>
          <p:cNvSpPr>
            <a:spLocks noGrp="1"/>
          </p:cNvSpPr>
          <p:nvPr>
            <p:ph type="title"/>
          </p:nvPr>
        </p:nvSpPr>
        <p:spPr>
          <a:xfrm>
            <a:off x="68400" y="4205880"/>
            <a:ext cx="76176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 sz="2800" b="0" u="none" strike="noStrike">
                <a:solidFill>
                  <a:srgbClr val="FFFFFF"/>
                </a:solidFill>
                <a:uFillTx/>
                <a:latin typeface="Open Sans Light"/>
                <a:ea typeface="Open Sans Light"/>
              </a:rPr>
              <a:t>Container</a:t>
            </a:r>
            <a:endParaRPr lang="en-DE" sz="2800" b="0" u="none" strike="noStrike">
              <a:solidFill>
                <a:schemeClr val="dk1"/>
              </a:solidFill>
              <a:uFillTx/>
              <a:latin typeface="Arial"/>
            </a:endParaRPr>
          </a:p>
        </p:txBody>
      </p:sp>
      <p:sp>
        <p:nvSpPr>
          <p:cNvPr id="109" name="PlaceHolder 2"/>
          <p:cNvSpPr>
            <a:spLocks noGrp="1"/>
          </p:cNvSpPr>
          <p:nvPr>
            <p:ph/>
          </p:nvPr>
        </p:nvSpPr>
        <p:spPr>
          <a:xfrm>
            <a:off x="68400" y="4639680"/>
            <a:ext cx="8519400" cy="457200"/>
          </a:xfrm>
          <a:prstGeom prst="rect">
            <a:avLst/>
          </a:prstGeom>
          <a:noFill/>
          <a:ln w="0">
            <a:noFill/>
          </a:ln>
        </p:spPr>
        <p:txBody>
          <a:bodyPr lIns="91440" tIns="91440" rIns="91440" bIns="91440" anchor="t">
            <a:noAutofit/>
          </a:bodyPr>
          <a:lstStyle/>
          <a:p>
            <a:pPr indent="0" defTabSz="914400">
              <a:lnSpc>
                <a:spcPct val="150000"/>
              </a:lnSpc>
              <a:spcAft>
                <a:spcPts val="1599"/>
              </a:spcAft>
              <a:buNone/>
              <a:tabLst>
                <a:tab pos="0" algn="l"/>
              </a:tabLst>
            </a:pPr>
            <a:r>
              <a:rPr lang="de" sz="1800" b="0" u="none" strike="noStrike">
                <a:solidFill>
                  <a:srgbClr val="FFFFFF"/>
                </a:solidFill>
                <a:uFillTx/>
                <a:latin typeface="Open Sans Light"/>
                <a:ea typeface="Open Sans Light"/>
              </a:rPr>
              <a:t>Abgeschlossene Deployment-Einheiten</a:t>
            </a:r>
            <a:endParaRPr lang="en-DE" sz="1800" b="0" u="none" strike="noStrike">
              <a:solidFill>
                <a:schemeClr val="dk1"/>
              </a:solidFill>
              <a:uFillTx/>
              <a:latin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en-US" sz="3600" b="0" u="none" strike="noStrike">
                <a:solidFill>
                  <a:schemeClr val="dk1"/>
                </a:solidFill>
                <a:uFillTx/>
                <a:latin typeface="Open Sans Light"/>
                <a:ea typeface="Open Sans Light"/>
              </a:rPr>
              <a:t>Deployments</a:t>
            </a:r>
            <a:endParaRPr lang="en-US" sz="3600" b="0" u="none" strike="noStrike">
              <a:solidFill>
                <a:srgbClr val="000000"/>
              </a:solidFill>
              <a:uFillTx/>
              <a:latin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rmAutofit/>
          </a:bodyPr>
          <a:lstStyle/>
          <a:p>
            <a:pPr indent="0">
              <a:lnSpc>
                <a:spcPct val="100000"/>
              </a:lnSpc>
              <a:buNone/>
            </a:pPr>
            <a:r>
              <a:rPr lang="en-US" sz="2800" b="0" u="none" strike="noStrike">
                <a:solidFill>
                  <a:schemeClr val="dk1"/>
                </a:solidFill>
                <a:uFillTx/>
                <a:latin typeface="Open Sans Light"/>
                <a:ea typeface="Open Sans Light"/>
              </a:rPr>
              <a:t>Deployments</a:t>
            </a:r>
            <a:endParaRPr lang="en-US" sz="2800" b="0" u="none" strike="noStrike">
              <a:solidFill>
                <a:srgbClr val="000000"/>
              </a:solidFill>
              <a:uFillTx/>
              <a:latin typeface="Arial"/>
            </a:endParaRPr>
          </a:p>
        </p:txBody>
      </p:sp>
      <p:sp>
        <p:nvSpPr>
          <p:cNvPr id="439"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343080" indent="-343080">
              <a:lnSpc>
                <a:spcPct val="115000"/>
              </a:lnSpc>
              <a:buClr>
                <a:srgbClr val="595959"/>
              </a:buClr>
              <a:buFont typeface="Arial"/>
              <a:buChar char="•"/>
            </a:pPr>
            <a:r>
              <a:rPr lang="en-US" sz="1800" b="0" u="none" strike="noStrike" dirty="0">
                <a:solidFill>
                  <a:schemeClr val="dk2"/>
                </a:solidFill>
                <a:uFillTx/>
                <a:latin typeface="Open Sans Light"/>
                <a:ea typeface="Open Sans Light"/>
              </a:rPr>
              <a:t>Definition </a:t>
            </a:r>
            <a:r>
              <a:rPr lang="en-US" sz="1800" b="0" u="none" strike="noStrike" dirty="0" err="1">
                <a:solidFill>
                  <a:schemeClr val="dk2"/>
                </a:solidFill>
                <a:uFillTx/>
                <a:latin typeface="Open Sans Light"/>
                <a:ea typeface="Open Sans Light"/>
              </a:rPr>
              <a:t>eines</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Zielzustandes</a:t>
            </a:r>
            <a:r>
              <a:rPr lang="en-US" sz="1800" b="0" u="none" strike="noStrike" dirty="0">
                <a:solidFill>
                  <a:schemeClr val="dk2"/>
                </a:solidFill>
                <a:uFillTx/>
                <a:latin typeface="Open Sans Light"/>
                <a:ea typeface="Open Sans Light"/>
              </a:rPr>
              <a:t> für Pods:</a:t>
            </a:r>
            <a:endParaRPr lang="en-US" sz="1800" b="0" u="none" strike="noStrike" dirty="0">
              <a:solidFill>
                <a:srgbClr val="000000"/>
              </a:solidFill>
              <a:uFillTx/>
              <a:latin typeface="Open Sans Light"/>
            </a:endParaRPr>
          </a:p>
          <a:p>
            <a:pPr marL="914400" lvl="1" indent="-317520">
              <a:lnSpc>
                <a:spcPct val="115000"/>
              </a:lnSpc>
              <a:spcBef>
                <a:spcPts val="1599"/>
              </a:spcBef>
              <a:buClr>
                <a:srgbClr val="595959"/>
              </a:buClr>
              <a:buFont typeface="Arial"/>
              <a:buChar char="•"/>
            </a:pPr>
            <a:r>
              <a:rPr lang="en-US" sz="1400" b="0" u="none" strike="noStrike" dirty="0" err="1">
                <a:solidFill>
                  <a:schemeClr val="dk2"/>
                </a:solidFill>
                <a:uFillTx/>
                <a:latin typeface="Open Sans Light"/>
                <a:ea typeface="Open Sans Light"/>
              </a:rPr>
              <a:t>Anzahl</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Instanzen</a:t>
            </a:r>
            <a:endParaRPr lang="en-US" sz="1400" b="0" u="none" strike="noStrike" dirty="0">
              <a:solidFill>
                <a:srgbClr val="000000"/>
              </a:solidFill>
              <a:uFillTx/>
              <a:latin typeface="Arial"/>
            </a:endParaRPr>
          </a:p>
          <a:p>
            <a:pPr marL="914400" lvl="1" indent="-317520">
              <a:lnSpc>
                <a:spcPct val="115000"/>
              </a:lnSpc>
              <a:spcBef>
                <a:spcPts val="1599"/>
              </a:spcBef>
              <a:buClr>
                <a:srgbClr val="595959"/>
              </a:buClr>
              <a:buFont typeface="Arial"/>
              <a:buChar char="•"/>
            </a:pPr>
            <a:r>
              <a:rPr lang="en-US" sz="1400" b="0" u="none" strike="noStrike" dirty="0">
                <a:solidFill>
                  <a:schemeClr val="dk2"/>
                </a:solidFill>
                <a:uFillTx/>
                <a:latin typeface="Open Sans Light"/>
                <a:ea typeface="Open Sans Light"/>
              </a:rPr>
              <a:t>Health Strategy</a:t>
            </a:r>
            <a:endParaRPr lang="en-US" sz="1400" b="0" u="none" strike="noStrike" dirty="0">
              <a:solidFill>
                <a:srgbClr val="000000"/>
              </a:solidFill>
              <a:uFillTx/>
              <a:latin typeface="Arial"/>
            </a:endParaRPr>
          </a:p>
          <a:p>
            <a:pPr marL="914400" lvl="1" indent="-317520">
              <a:lnSpc>
                <a:spcPct val="115000"/>
              </a:lnSpc>
              <a:spcBef>
                <a:spcPts val="1599"/>
              </a:spcBef>
              <a:buClr>
                <a:srgbClr val="595959"/>
              </a:buClr>
              <a:buFont typeface="Arial"/>
              <a:buChar char="•"/>
            </a:pPr>
            <a:r>
              <a:rPr lang="en-US" sz="1400" b="0" u="none" strike="noStrike" dirty="0">
                <a:solidFill>
                  <a:schemeClr val="dk2"/>
                </a:solidFill>
                <a:uFillTx/>
                <a:latin typeface="Open Sans Light"/>
                <a:ea typeface="Open Sans Light"/>
              </a:rPr>
              <a:t>Rolling Updates</a:t>
            </a:r>
            <a:br>
              <a:rPr sz="1400" dirty="0"/>
            </a:br>
            <a:r>
              <a:rPr lang="en-US" sz="1400" b="0" u="none" strike="noStrike" dirty="0">
                <a:solidFill>
                  <a:schemeClr val="dk2"/>
                </a:solidFill>
                <a:uFillTx/>
                <a:latin typeface="Open Sans Light"/>
              </a:rPr>
              <a:t> </a:t>
            </a:r>
            <a:endParaRPr lang="en-US" sz="1400" b="0" u="none" strike="noStrike" dirty="0">
              <a:solidFill>
                <a:srgbClr val="000000"/>
              </a:solidFill>
              <a:uFillTx/>
              <a:latin typeface="Arial"/>
            </a:endParaRPr>
          </a:p>
          <a:p>
            <a:pPr marL="343080" indent="-343080">
              <a:lnSpc>
                <a:spcPct val="115000"/>
              </a:lnSpc>
              <a:buClr>
                <a:srgbClr val="595959"/>
              </a:buClr>
              <a:buFont typeface="Arial"/>
              <a:buChar char="•"/>
            </a:pPr>
            <a:r>
              <a:rPr lang="en-US" sz="1800" b="0" u="none" strike="noStrike" dirty="0">
                <a:solidFill>
                  <a:schemeClr val="dk2"/>
                </a:solidFill>
                <a:uFillTx/>
                <a:latin typeface="Open Sans Light"/>
                <a:ea typeface="Open Sans Light"/>
              </a:rPr>
              <a:t>Kubernetes </a:t>
            </a:r>
            <a:r>
              <a:rPr lang="en-US" sz="1800" b="0" u="none" strike="noStrike" dirty="0" err="1">
                <a:solidFill>
                  <a:schemeClr val="dk2"/>
                </a:solidFill>
                <a:uFillTx/>
                <a:latin typeface="Open Sans Light"/>
                <a:ea typeface="Open Sans Light"/>
              </a:rPr>
              <a:t>wird</a:t>
            </a:r>
            <a:r>
              <a:rPr lang="en-US" sz="1800" b="0" u="none" strike="noStrike" dirty="0">
                <a:solidFill>
                  <a:schemeClr val="dk2"/>
                </a:solidFill>
                <a:uFillTx/>
                <a:latin typeface="Open Sans Light"/>
                <a:ea typeface="Open Sans Light"/>
              </a:rPr>
              <a:t> den Status </a:t>
            </a:r>
            <a:r>
              <a:rPr lang="en-US" sz="1800" b="0" u="none" strike="noStrike" dirty="0" err="1">
                <a:solidFill>
                  <a:schemeClr val="dk2"/>
                </a:solidFill>
                <a:uFillTx/>
                <a:latin typeface="Open Sans Light"/>
                <a:ea typeface="Open Sans Light"/>
              </a:rPr>
              <a:t>automatisch</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sicherstellen</a:t>
            </a:r>
            <a:br>
              <a:rPr sz="1800" dirty="0"/>
            </a:br>
            <a:r>
              <a:rPr lang="en-US" sz="1800" b="0" u="none" strike="noStrike" dirty="0">
                <a:solidFill>
                  <a:schemeClr val="dk2"/>
                </a:solidFill>
                <a:uFillTx/>
                <a:latin typeface="Open Sans Light"/>
              </a:rPr>
              <a:t> </a:t>
            </a:r>
            <a:endParaRPr lang="en-US" sz="1800" b="0" u="none" strike="noStrike" dirty="0">
              <a:solidFill>
                <a:srgbClr val="000000"/>
              </a:solidFill>
              <a:uFillTx/>
              <a:latin typeface="Open Sans Light"/>
            </a:endParaRPr>
          </a:p>
          <a:p>
            <a:pPr marL="343080" indent="-343080">
              <a:lnSpc>
                <a:spcPct val="115000"/>
              </a:lnSpc>
              <a:buClr>
                <a:srgbClr val="595959"/>
              </a:buClr>
              <a:buFont typeface="Arial"/>
              <a:buChar char="•"/>
            </a:pPr>
            <a:r>
              <a:rPr lang="en-US" sz="1800" b="0" u="none" strike="noStrike" dirty="0" err="1">
                <a:solidFill>
                  <a:schemeClr val="dk2"/>
                </a:solidFill>
                <a:uFillTx/>
                <a:latin typeface="Open Sans Light"/>
                <a:ea typeface="Open Sans Light"/>
              </a:rPr>
              <a:t>Arten</a:t>
            </a:r>
            <a:r>
              <a:rPr lang="en-US" sz="1800" b="0" u="none" strike="noStrike" dirty="0">
                <a:solidFill>
                  <a:schemeClr val="dk2"/>
                </a:solidFill>
                <a:uFillTx/>
                <a:latin typeface="Open Sans Light"/>
                <a:ea typeface="Open Sans Light"/>
              </a:rPr>
              <a:t>: Deployments, </a:t>
            </a:r>
            <a:r>
              <a:rPr lang="en-US" sz="1800" b="0" u="none" strike="noStrike" dirty="0" err="1">
                <a:solidFill>
                  <a:schemeClr val="dk2"/>
                </a:solidFill>
                <a:uFillTx/>
                <a:latin typeface="Open Sans Light"/>
                <a:ea typeface="Open Sans Light"/>
              </a:rPr>
              <a:t>DaemonSets</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StatefulSets</a:t>
            </a:r>
            <a:r>
              <a:rPr lang="en-US" sz="1800" b="0" u="none" strike="noStrike" dirty="0">
                <a:solidFill>
                  <a:schemeClr val="dk2"/>
                </a:solidFill>
                <a:uFillTx/>
                <a:latin typeface="Open Sans Light"/>
                <a:ea typeface="Open Sans Light"/>
              </a:rPr>
              <a:t>, Cronjobs for different tasks</a:t>
            </a:r>
            <a:endParaRPr lang="en-US" sz="1800" b="0" u="none" strike="noStrike" dirty="0">
              <a:solidFill>
                <a:srgbClr val="000000"/>
              </a:solidFill>
              <a:uFillTx/>
              <a:latin typeface="Open Sans Light"/>
            </a:endParaRPr>
          </a:p>
          <a:p>
            <a:pPr indent="0">
              <a:lnSpc>
                <a:spcPct val="115000"/>
              </a:lnSpc>
              <a:buNone/>
              <a:tabLst>
                <a:tab pos="0" algn="l"/>
              </a:tabLst>
            </a:pPr>
            <a:endParaRPr lang="en-US" sz="1800" b="0" u="none" strike="noStrike" dirty="0">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u="none" strike="noStrike" dirty="0">
                <a:solidFill>
                  <a:schemeClr val="dk1"/>
                </a:solidFill>
                <a:uFillTx/>
                <a:latin typeface="Open Sans Light" pitchFamily="2" charset="0"/>
                <a:ea typeface="Open Sans Light" pitchFamily="2" charset="0"/>
                <a:cs typeface="Open Sans Light" pitchFamily="2" charset="0"/>
              </a:rPr>
              <a:t>Container, Pods, Deployments</a:t>
            </a:r>
            <a:endParaRPr lang="en-US" sz="2800" u="none" strike="noStrike" dirty="0">
              <a:solidFill>
                <a:srgbClr val="000000"/>
              </a:solidFill>
              <a:uFillTx/>
              <a:latin typeface="Open Sans Light" pitchFamily="2" charset="0"/>
              <a:ea typeface="Open Sans Light" pitchFamily="2" charset="0"/>
              <a:cs typeface="Open Sans Light" pitchFamily="2" charset="0"/>
            </a:endParaRPr>
          </a:p>
        </p:txBody>
      </p:sp>
      <p:sp>
        <p:nvSpPr>
          <p:cNvPr id="441" name="Rechteck 3"/>
          <p:cNvSpPr/>
          <p:nvPr/>
        </p:nvSpPr>
        <p:spPr>
          <a:xfrm>
            <a:off x="2883960" y="1662480"/>
            <a:ext cx="3803400" cy="238680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Deployment / DaemonSet / StatefulSet / CronJob</a:t>
            </a: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p:txBody>
      </p:sp>
      <p:sp>
        <p:nvSpPr>
          <p:cNvPr id="442" name="Rechteck 4"/>
          <p:cNvSpPr/>
          <p:nvPr/>
        </p:nvSpPr>
        <p:spPr>
          <a:xfrm>
            <a:off x="3112560" y="2351880"/>
            <a:ext cx="3355560" cy="1508040"/>
          </a:xfrm>
          <a:prstGeom prst="rect">
            <a:avLst/>
          </a:prstGeom>
          <a:solidFill>
            <a:srgbClr val="0080D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Pod</a:t>
            </a: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a:p>
            <a:pPr algn="ctr">
              <a:lnSpc>
                <a:spcPct val="100000"/>
              </a:lnSpc>
            </a:pPr>
            <a:endParaRPr lang="en-US" sz="1800" b="0" u="none" strike="noStrike">
              <a:solidFill>
                <a:srgbClr val="FFFFFF"/>
              </a:solidFill>
              <a:uFillTx/>
              <a:latin typeface="Arial"/>
            </a:endParaRPr>
          </a:p>
        </p:txBody>
      </p:sp>
      <p:sp>
        <p:nvSpPr>
          <p:cNvPr id="443" name="Rechteck 5"/>
          <p:cNvSpPr/>
          <p:nvPr/>
        </p:nvSpPr>
        <p:spPr>
          <a:xfrm>
            <a:off x="3331800" y="3018600"/>
            <a:ext cx="2907360" cy="685440"/>
          </a:xfrm>
          <a:prstGeom prst="rect">
            <a:avLst/>
          </a:prstGeom>
          <a:solidFill>
            <a:srgbClr val="008DF8"/>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Applications / Container</a:t>
            </a:r>
            <a:endParaRPr lang="en-US" sz="1800" b="0" u="none" strike="noStrike">
              <a:solidFill>
                <a:srgbClr val="FFFFFF"/>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u="none" strike="noStrike" dirty="0" err="1">
                <a:solidFill>
                  <a:schemeClr val="dk1"/>
                </a:solidFill>
                <a:uFillTx/>
                <a:latin typeface="Open Sans Light" pitchFamily="2" charset="0"/>
                <a:ea typeface="Open Sans Light" pitchFamily="2" charset="0"/>
                <a:cs typeface="Open Sans Light" pitchFamily="2" charset="0"/>
              </a:rPr>
              <a:t>Deployment</a:t>
            </a:r>
            <a:endParaRPr lang="en-US" sz="2800" u="none" strike="noStrike" dirty="0">
              <a:solidFill>
                <a:srgbClr val="000000"/>
              </a:solidFill>
              <a:uFillTx/>
              <a:latin typeface="Open Sans Light" pitchFamily="2" charset="0"/>
              <a:ea typeface="Open Sans Light" pitchFamily="2" charset="0"/>
              <a:cs typeface="Open Sans Light" pitchFamily="2" charset="0"/>
            </a:endParaRPr>
          </a:p>
        </p:txBody>
      </p:sp>
      <p:sp>
        <p:nvSpPr>
          <p:cNvPr id="445" name="PlaceHolder 2"/>
          <p:cNvSpPr>
            <a:spLocks noGrp="1"/>
          </p:cNvSpPr>
          <p:nvPr>
            <p:ph/>
          </p:nvPr>
        </p:nvSpPr>
        <p:spPr>
          <a:xfrm>
            <a:off x="771480" y="1437480"/>
            <a:ext cx="3040200" cy="3200040"/>
          </a:xfrm>
          <a:prstGeom prst="rect">
            <a:avLst/>
          </a:prstGeom>
          <a:noFill/>
          <a:ln w="0">
            <a:noFill/>
          </a:ln>
        </p:spPr>
        <p:txBody>
          <a:bodyPr lIns="91440" tIns="91440" rIns="91440" bIns="91440" anchor="t">
            <a:noAutofit/>
          </a:bodyPr>
          <a:lstStyle/>
          <a:p>
            <a:pPr indent="0">
              <a:lnSpc>
                <a:spcPct val="100000"/>
              </a:lnSpc>
              <a:spcAft>
                <a:spcPts val="374"/>
              </a:spcAft>
              <a:buNone/>
              <a:tabLst>
                <a:tab pos="0" algn="l"/>
              </a:tabLst>
            </a:pPr>
            <a:r>
              <a:rPr lang="en-US" sz="1600" b="0" u="none" strike="noStrike">
                <a:solidFill>
                  <a:schemeClr val="dk2"/>
                </a:solidFill>
                <a:uFillTx/>
                <a:latin typeface="Consolas"/>
                <a:ea typeface="Source Code Pro"/>
              </a:rPr>
              <a:t>apiVersion: apps/v1</a:t>
            </a:r>
            <a:endParaRPr lang="en-US" sz="1600" b="0" u="none" strike="noStrike">
              <a:solidFill>
                <a:srgbClr val="000000"/>
              </a:solidFill>
              <a:uFillTx/>
              <a:latin typeface="Open Sans Light"/>
            </a:endParaRPr>
          </a:p>
          <a:p>
            <a:pPr indent="0">
              <a:lnSpc>
                <a:spcPct val="100000"/>
              </a:lnSpc>
              <a:spcAft>
                <a:spcPts val="374"/>
              </a:spcAft>
              <a:buNone/>
              <a:tabLst>
                <a:tab pos="0" algn="l"/>
              </a:tabLst>
            </a:pPr>
            <a:r>
              <a:rPr lang="en-US" sz="1600" b="0" u="none" strike="noStrike">
                <a:solidFill>
                  <a:schemeClr val="dk2"/>
                </a:solidFill>
                <a:uFillTx/>
                <a:latin typeface="Consolas"/>
                <a:ea typeface="Source Code Pro"/>
              </a:rPr>
              <a:t>kind: Deployment</a:t>
            </a:r>
            <a:endParaRPr lang="en-US" sz="1600" b="0" u="none" strike="noStrike">
              <a:solidFill>
                <a:srgbClr val="000000"/>
              </a:solidFill>
              <a:uFillTx/>
              <a:latin typeface="Open Sans Light"/>
            </a:endParaRPr>
          </a:p>
          <a:p>
            <a:pPr indent="0">
              <a:lnSpc>
                <a:spcPct val="100000"/>
              </a:lnSpc>
              <a:spcAft>
                <a:spcPts val="374"/>
              </a:spcAft>
              <a:buNone/>
              <a:tabLst>
                <a:tab pos="0" algn="l"/>
              </a:tabLst>
            </a:pPr>
            <a:r>
              <a:rPr lang="en-US" sz="1600" b="0" u="none" strike="noStrike">
                <a:solidFill>
                  <a:schemeClr val="dk2"/>
                </a:solidFill>
                <a:uFillTx/>
                <a:latin typeface="Consolas"/>
                <a:ea typeface="Source Code Pro"/>
              </a:rPr>
              <a:t>metadata:</a:t>
            </a:r>
            <a:endParaRPr lang="en-US" sz="1600" b="0" u="none" strike="noStrike">
              <a:solidFill>
                <a:srgbClr val="000000"/>
              </a:solidFill>
              <a:uFillTx/>
              <a:latin typeface="Open Sans Light"/>
            </a:endParaRPr>
          </a:p>
          <a:p>
            <a:pPr indent="0">
              <a:lnSpc>
                <a:spcPct val="100000"/>
              </a:lnSpc>
              <a:spcAft>
                <a:spcPts val="374"/>
              </a:spcAft>
              <a:buNone/>
              <a:tabLst>
                <a:tab pos="0" algn="l"/>
              </a:tabLst>
            </a:pPr>
            <a:r>
              <a:rPr lang="en-US" sz="1600" b="0" u="none" strike="noStrike">
                <a:solidFill>
                  <a:schemeClr val="dk2"/>
                </a:solidFill>
                <a:uFillTx/>
                <a:latin typeface="Consolas"/>
                <a:ea typeface="Source Code Pro"/>
              </a:rPr>
              <a:t>  name: k8s-itu</a:t>
            </a:r>
            <a:endParaRPr lang="en-US" sz="1600" b="0" u="none" strike="noStrike">
              <a:solidFill>
                <a:srgbClr val="000000"/>
              </a:solidFill>
              <a:uFillTx/>
              <a:latin typeface="Open Sans Light"/>
            </a:endParaRPr>
          </a:p>
          <a:p>
            <a:pPr indent="0">
              <a:lnSpc>
                <a:spcPct val="100000"/>
              </a:lnSpc>
              <a:spcAft>
                <a:spcPts val="374"/>
              </a:spcAft>
              <a:buNone/>
              <a:tabLst>
                <a:tab pos="0" algn="l"/>
              </a:tabLst>
            </a:pPr>
            <a:r>
              <a:rPr lang="en-US" sz="1600" b="0" u="none" strike="noStrike">
                <a:solidFill>
                  <a:schemeClr val="dk2"/>
                </a:solidFill>
                <a:uFillTx/>
                <a:latin typeface="Consolas"/>
                <a:ea typeface="Source Code Pro"/>
              </a:rPr>
              <a:t>spec:</a:t>
            </a:r>
            <a:endParaRPr lang="en-US" sz="1600" b="0" u="none" strike="noStrike">
              <a:solidFill>
                <a:srgbClr val="000000"/>
              </a:solidFill>
              <a:uFillTx/>
              <a:latin typeface="Open Sans Light"/>
            </a:endParaRPr>
          </a:p>
          <a:p>
            <a:pPr indent="0">
              <a:lnSpc>
                <a:spcPct val="100000"/>
              </a:lnSpc>
              <a:spcAft>
                <a:spcPts val="374"/>
              </a:spcAft>
              <a:buNone/>
              <a:tabLst>
                <a:tab pos="0" algn="l"/>
              </a:tabLst>
            </a:pPr>
            <a:r>
              <a:rPr lang="en-US" sz="1600" b="0" u="none" strike="noStrike">
                <a:solidFill>
                  <a:schemeClr val="dk2"/>
                </a:solidFill>
                <a:uFillTx/>
                <a:latin typeface="Consolas"/>
                <a:ea typeface="Source Code Pro"/>
              </a:rPr>
              <a:t>  selector:</a:t>
            </a:r>
            <a:endParaRPr lang="en-US" sz="1600" b="0" u="none" strike="noStrike">
              <a:solidFill>
                <a:srgbClr val="000000"/>
              </a:solidFill>
              <a:uFillTx/>
              <a:latin typeface="Open Sans Light"/>
            </a:endParaRPr>
          </a:p>
          <a:p>
            <a:pPr indent="0">
              <a:lnSpc>
                <a:spcPct val="100000"/>
              </a:lnSpc>
              <a:spcAft>
                <a:spcPts val="374"/>
              </a:spcAft>
              <a:buNone/>
              <a:tabLst>
                <a:tab pos="0" algn="l"/>
              </a:tabLst>
            </a:pPr>
            <a:r>
              <a:rPr lang="en-US" sz="1600" b="0" u="none" strike="noStrike">
                <a:solidFill>
                  <a:schemeClr val="dk2"/>
                </a:solidFill>
                <a:uFillTx/>
                <a:latin typeface="Consolas"/>
                <a:ea typeface="Source Code Pro"/>
              </a:rPr>
              <a:t>    matchLabels:</a:t>
            </a:r>
            <a:endParaRPr lang="en-US" sz="1600" b="0" u="none" strike="noStrike">
              <a:solidFill>
                <a:srgbClr val="000000"/>
              </a:solidFill>
              <a:uFillTx/>
              <a:latin typeface="Open Sans Light"/>
            </a:endParaRPr>
          </a:p>
          <a:p>
            <a:pPr indent="0">
              <a:lnSpc>
                <a:spcPct val="100000"/>
              </a:lnSpc>
              <a:spcAft>
                <a:spcPts val="374"/>
              </a:spcAft>
              <a:buNone/>
              <a:tabLst>
                <a:tab pos="0" algn="l"/>
              </a:tabLst>
            </a:pPr>
            <a:r>
              <a:rPr lang="en-US" sz="1600" b="0" u="none" strike="noStrike">
                <a:solidFill>
                  <a:schemeClr val="dk2"/>
                </a:solidFill>
                <a:uFillTx/>
                <a:latin typeface="Consolas"/>
                <a:ea typeface="Source Code Pro"/>
              </a:rPr>
              <a:t>      app: k8s-itu</a:t>
            </a:r>
            <a:endParaRPr lang="en-US" sz="1600" b="0" u="none" strike="noStrike">
              <a:solidFill>
                <a:srgbClr val="000000"/>
              </a:solidFill>
              <a:uFillTx/>
              <a:latin typeface="Open Sans Light"/>
            </a:endParaRPr>
          </a:p>
          <a:p>
            <a:pPr indent="0">
              <a:lnSpc>
                <a:spcPct val="100000"/>
              </a:lnSpc>
              <a:spcAft>
                <a:spcPts val="374"/>
              </a:spcAft>
              <a:buNone/>
              <a:tabLst>
                <a:tab pos="0" algn="l"/>
              </a:tabLst>
            </a:pPr>
            <a:r>
              <a:rPr lang="en-US" sz="1600" b="0" u="none" strike="noStrike">
                <a:solidFill>
                  <a:schemeClr val="dk2"/>
                </a:solidFill>
                <a:uFillTx/>
                <a:latin typeface="Consolas"/>
                <a:ea typeface="Source Code Pro"/>
              </a:rPr>
              <a:t>  replicas: 2</a:t>
            </a:r>
            <a:endParaRPr lang="en-US" sz="1600" b="0" u="none" strike="noStrike">
              <a:solidFill>
                <a:srgbClr val="000000"/>
              </a:solidFill>
              <a:uFillTx/>
              <a:latin typeface="Open Sans Light"/>
            </a:endParaRPr>
          </a:p>
          <a:p>
            <a:pPr indent="0">
              <a:lnSpc>
                <a:spcPct val="100000"/>
              </a:lnSpc>
              <a:spcAft>
                <a:spcPts val="374"/>
              </a:spcAft>
              <a:buNone/>
              <a:tabLst>
                <a:tab pos="0" algn="l"/>
              </a:tabLst>
            </a:pPr>
            <a:endParaRPr lang="en-US" sz="1600" b="0" u="none" strike="noStrike">
              <a:solidFill>
                <a:srgbClr val="000000"/>
              </a:solidFill>
              <a:uFillTx/>
              <a:latin typeface="Open Sans Light"/>
            </a:endParaRPr>
          </a:p>
          <a:p>
            <a:pPr indent="0">
              <a:lnSpc>
                <a:spcPct val="100000"/>
              </a:lnSpc>
              <a:spcAft>
                <a:spcPts val="374"/>
              </a:spcAft>
              <a:buNone/>
              <a:tabLst>
                <a:tab pos="0" algn="l"/>
              </a:tabLst>
            </a:pPr>
            <a:r>
              <a:rPr lang="de-DE" sz="1600" b="0" u="none" strike="noStrike">
                <a:solidFill>
                  <a:schemeClr val="dk2"/>
                </a:solidFill>
                <a:uFillTx/>
                <a:latin typeface="Consolas"/>
                <a:ea typeface="Source Code Pro"/>
              </a:rPr>
              <a:t>(...)</a:t>
            </a:r>
            <a:endParaRPr lang="en-US" sz="1600" b="0" u="none" strike="noStrike">
              <a:solidFill>
                <a:srgbClr val="000000"/>
              </a:solidFill>
              <a:uFillTx/>
              <a:latin typeface="Open Sans Light"/>
            </a:endParaRPr>
          </a:p>
        </p:txBody>
      </p:sp>
      <p:sp>
        <p:nvSpPr>
          <p:cNvPr id="446" name="Rechteck 4"/>
          <p:cNvSpPr/>
          <p:nvPr/>
        </p:nvSpPr>
        <p:spPr>
          <a:xfrm>
            <a:off x="4356720" y="1437480"/>
            <a:ext cx="4571640" cy="301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DE" sz="1600" b="0" u="none" strike="noStrike">
                <a:solidFill>
                  <a:srgbClr val="000000"/>
                </a:solidFill>
                <a:uFillTx/>
                <a:latin typeface="Consolas"/>
                <a:ea typeface="Arial"/>
              </a:rPr>
              <a:t>(...)</a:t>
            </a:r>
            <a:endParaRPr lang="en-US" sz="1600" b="0" u="none" strike="noStrike">
              <a:solidFill>
                <a:srgbClr val="000000"/>
              </a:solidFill>
              <a:uFillTx/>
              <a:latin typeface="Arial"/>
            </a:endParaRPr>
          </a:p>
          <a:p>
            <a:pPr>
              <a:lnSpc>
                <a:spcPct val="100000"/>
              </a:lnSpc>
            </a:pP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template:</a:t>
            </a: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metadata:</a:t>
            </a: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labels:</a:t>
            </a: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app: k8s-itu </a:t>
            </a: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spec:</a:t>
            </a: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containers:</a:t>
            </a: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 name: nginx</a:t>
            </a: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image: nginx</a:t>
            </a: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ports:</a:t>
            </a:r>
            <a:endParaRPr lang="en-US" sz="1600" b="0" u="none" strike="noStrike">
              <a:solidFill>
                <a:srgbClr val="000000"/>
              </a:solidFill>
              <a:uFillTx/>
              <a:latin typeface="Arial"/>
            </a:endParaRPr>
          </a:p>
          <a:p>
            <a:pPr>
              <a:lnSpc>
                <a:spcPct val="100000"/>
              </a:lnSpc>
            </a:pPr>
            <a:r>
              <a:rPr lang="en-US" sz="1600" b="0" u="none" strike="noStrike">
                <a:solidFill>
                  <a:srgbClr val="000000"/>
                </a:solidFill>
                <a:uFillTx/>
                <a:latin typeface="Consolas"/>
                <a:ea typeface="Arial"/>
              </a:rPr>
              <a:t>        - containerPort: 8000</a:t>
            </a:r>
            <a:endParaRPr lang="en-US" sz="16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5" presetClass="emph" fill="hold" nodeType="clickEffect">
                                  <p:stCondLst>
                                    <p:cond delay="0"/>
                                  </p:stCondLst>
                                  <p:iterate type="lt">
                                    <p:tmAbs val="25"/>
                                  </p:iterate>
                                  <p:childTnLst>
                                    <p:set>
                                      <p:cBhvr>
                                        <p:cTn id="6" dur="indefinite"/>
                                        <p:tgtEl>
                                          <p:spTgt spid="445">
                                            <p:txEl>
                                              <p:pRg st="1" end="1"/>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fill="hold" nodeType="clickEffect">
                                  <p:stCondLst>
                                    <p:cond delay="0"/>
                                  </p:stCondLst>
                                  <p:iterate type="lt">
                                    <p:tmAbs val="25"/>
                                  </p:iterate>
                                  <p:childTnLst>
                                    <p:set>
                                      <p:cBhvr>
                                        <p:cTn id="10" dur="indefinite"/>
                                        <p:tgtEl>
                                          <p:spTgt spid="445">
                                            <p:txEl>
                                              <p:pRg st="3" end="3"/>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fill="hold" nodeType="clickEffect">
                                  <p:stCondLst>
                                    <p:cond delay="0"/>
                                  </p:stCondLst>
                                  <p:iterate type="lt">
                                    <p:tmAbs val="25"/>
                                  </p:iterate>
                                  <p:childTnLst>
                                    <p:set>
                                      <p:cBhvr>
                                        <p:cTn id="14" dur="indefinite"/>
                                        <p:tgtEl>
                                          <p:spTgt spid="445">
                                            <p:txEl>
                                              <p:pRg st="7" end="7"/>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fill="hold" nodeType="clickEffect">
                                  <p:stCondLst>
                                    <p:cond delay="0"/>
                                  </p:stCondLst>
                                  <p:iterate type="lt">
                                    <p:tmAbs val="25"/>
                                  </p:iterate>
                                  <p:childTnLst>
                                    <p:set>
                                      <p:cBhvr>
                                        <p:cTn id="18" dur="indefinite"/>
                                        <p:tgtEl>
                                          <p:spTgt spid="445">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de-DE" sz="3600" b="0" u="none" strike="noStrike">
                <a:solidFill>
                  <a:schemeClr val="dk1"/>
                </a:solidFill>
                <a:uFillTx/>
                <a:latin typeface="Open Sans Light"/>
                <a:ea typeface="Open Sans Light"/>
              </a:rPr>
              <a:t>Namespaces</a:t>
            </a:r>
            <a:endParaRPr lang="en-US" sz="3600" b="0" u="none" strike="noStrike">
              <a:solidFill>
                <a:srgbClr val="000000"/>
              </a:solidFill>
              <a:uFillTx/>
              <a:latin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Namespaces</a:t>
            </a:r>
            <a:endParaRPr lang="en-US" sz="2800" b="0" u="none" strike="noStrike">
              <a:solidFill>
                <a:srgbClr val="000000"/>
              </a:solidFill>
              <a:uFillTx/>
              <a:latin typeface="Arial"/>
            </a:endParaRPr>
          </a:p>
        </p:txBody>
      </p:sp>
      <p:sp>
        <p:nvSpPr>
          <p:cNvPr id="465"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200000"/>
              </a:lnSpc>
              <a:buClr>
                <a:srgbClr val="595959"/>
              </a:buClr>
              <a:buFont typeface="Arial"/>
              <a:buChar char="•"/>
            </a:pPr>
            <a:r>
              <a:rPr lang="en-US" sz="1800" dirty="0" err="1">
                <a:solidFill>
                  <a:schemeClr val="dk2"/>
                </a:solidFill>
                <a:latin typeface="Open Sans Light"/>
                <a:ea typeface="Open Sans Light"/>
              </a:rPr>
              <a:t>Isolierte</a:t>
            </a:r>
            <a:r>
              <a:rPr lang="en-US" sz="1800" dirty="0">
                <a:solidFill>
                  <a:schemeClr val="dk2"/>
                </a:solidFill>
                <a:latin typeface="Open Sans Light"/>
                <a:ea typeface="Open Sans Light"/>
              </a:rPr>
              <a:t> </a:t>
            </a:r>
            <a:r>
              <a:rPr lang="en-US" sz="1800" dirty="0" err="1">
                <a:solidFill>
                  <a:schemeClr val="dk2"/>
                </a:solidFill>
                <a:latin typeface="Open Sans Light"/>
                <a:ea typeface="Open Sans Light"/>
              </a:rPr>
              <a:t>Bereiche</a:t>
            </a:r>
            <a:r>
              <a:rPr lang="en-US" sz="1800" dirty="0">
                <a:solidFill>
                  <a:schemeClr val="dk2"/>
                </a:solidFill>
                <a:latin typeface="Open Sans Light"/>
                <a:ea typeface="Open Sans Light"/>
              </a:rPr>
              <a:t> in Kubernetes </a:t>
            </a:r>
          </a:p>
          <a:p>
            <a:pPr marL="457200" indent="-343080">
              <a:lnSpc>
                <a:spcPct val="200000"/>
              </a:lnSpc>
              <a:buClr>
                <a:srgbClr val="595959"/>
              </a:buClr>
              <a:buFont typeface="Arial"/>
              <a:buChar char="•"/>
            </a:pPr>
            <a:r>
              <a:rPr lang="en-US" sz="1800" dirty="0" err="1">
                <a:solidFill>
                  <a:schemeClr val="dk2"/>
                </a:solidFill>
                <a:latin typeface="Open Sans Light"/>
                <a:ea typeface="Open Sans Light"/>
              </a:rPr>
              <a:t>Virtuelle</a:t>
            </a:r>
            <a:r>
              <a:rPr lang="en-US" sz="1800" dirty="0">
                <a:solidFill>
                  <a:schemeClr val="dk2"/>
                </a:solidFill>
                <a:latin typeface="Open Sans Light"/>
                <a:ea typeface="Open Sans Light"/>
              </a:rPr>
              <a:t> Cluster </a:t>
            </a:r>
            <a:r>
              <a:rPr lang="en-US" sz="1800" dirty="0" err="1">
                <a:solidFill>
                  <a:schemeClr val="dk2"/>
                </a:solidFill>
                <a:latin typeface="Open Sans Light"/>
                <a:ea typeface="Open Sans Light"/>
              </a:rPr>
              <a:t>oder</a:t>
            </a:r>
            <a:r>
              <a:rPr lang="en-US" sz="1800" dirty="0">
                <a:solidFill>
                  <a:schemeClr val="dk2"/>
                </a:solidFill>
                <a:latin typeface="Open Sans Light"/>
                <a:ea typeface="Open Sans Light"/>
              </a:rPr>
              <a:t> Workspaces </a:t>
            </a:r>
          </a:p>
          <a:p>
            <a:pPr marL="457200" indent="-343080">
              <a:lnSpc>
                <a:spcPct val="200000"/>
              </a:lnSpc>
              <a:buClr>
                <a:srgbClr val="595959"/>
              </a:buClr>
              <a:buFont typeface="Arial"/>
              <a:buChar char="•"/>
            </a:pPr>
            <a:r>
              <a:rPr lang="en-US" sz="1800" dirty="0" err="1">
                <a:solidFill>
                  <a:schemeClr val="dk2"/>
                </a:solidFill>
                <a:latin typeface="Open Sans Light"/>
                <a:ea typeface="Open Sans Light"/>
              </a:rPr>
              <a:t>Trennung</a:t>
            </a:r>
            <a:r>
              <a:rPr lang="en-US" sz="1800" dirty="0">
                <a:solidFill>
                  <a:schemeClr val="dk2"/>
                </a:solidFill>
                <a:latin typeface="Open Sans Light"/>
                <a:ea typeface="Open Sans Light"/>
              </a:rPr>
              <a:t> von </a:t>
            </a:r>
            <a:r>
              <a:rPr lang="en-US" sz="1800" dirty="0" err="1">
                <a:solidFill>
                  <a:schemeClr val="dk2"/>
                </a:solidFill>
                <a:latin typeface="Open Sans Light"/>
                <a:ea typeface="Open Sans Light"/>
              </a:rPr>
              <a:t>Anwendungen</a:t>
            </a:r>
            <a:r>
              <a:rPr lang="en-US" sz="1800" dirty="0">
                <a:solidFill>
                  <a:schemeClr val="dk2"/>
                </a:solidFill>
                <a:latin typeface="Open Sans Light"/>
                <a:ea typeface="Open Sans Light"/>
              </a:rPr>
              <a:t> und </a:t>
            </a:r>
            <a:r>
              <a:rPr lang="en-US" sz="1800" dirty="0" err="1">
                <a:solidFill>
                  <a:schemeClr val="dk2"/>
                </a:solidFill>
                <a:latin typeface="Open Sans Light"/>
                <a:ea typeface="Open Sans Light"/>
              </a:rPr>
              <a:t>Abhängigkeiten</a:t>
            </a:r>
            <a:endParaRPr lang="en-US" sz="1800" b="0" u="none" strike="noStrike" dirty="0">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dirty="0">
                <a:solidFill>
                  <a:schemeClr val="dk1"/>
                </a:solidFill>
                <a:uFillTx/>
                <a:latin typeface="Open Sans Light"/>
                <a:ea typeface="Open Sans Light"/>
              </a:rPr>
              <a:t>Vordefinierte Namespaces</a:t>
            </a:r>
            <a:endParaRPr lang="en-US" sz="2800" b="0" u="none" strike="noStrike" dirty="0">
              <a:solidFill>
                <a:srgbClr val="000000"/>
              </a:solidFill>
              <a:uFillTx/>
              <a:latin typeface="Arial"/>
            </a:endParaRPr>
          </a:p>
        </p:txBody>
      </p:sp>
      <p:sp>
        <p:nvSpPr>
          <p:cNvPr id="467"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115000"/>
              </a:lnSpc>
              <a:buClr>
                <a:srgbClr val="595959"/>
              </a:buClr>
              <a:buFont typeface="Trebuchet MS"/>
              <a:buChar char="●"/>
            </a:pPr>
            <a:r>
              <a:rPr lang="de-DE" sz="1800" b="0" u="none" strike="noStrike">
                <a:solidFill>
                  <a:schemeClr val="dk2"/>
                </a:solidFill>
                <a:uFillTx/>
                <a:latin typeface="Open Sans Light"/>
                <a:ea typeface="Open Sans Light"/>
              </a:rPr>
              <a:t>kube-public</a:t>
            </a:r>
            <a:endParaRPr lang="en-US" sz="1800" b="0" u="none" strike="noStrike">
              <a:solidFill>
                <a:srgbClr val="000000"/>
              </a:solidFill>
              <a:uFillTx/>
              <a:latin typeface="Open Sans Light"/>
            </a:endParaRPr>
          </a:p>
          <a:p>
            <a:pPr indent="0">
              <a:lnSpc>
                <a:spcPct val="115000"/>
              </a:lnSpc>
              <a:buNone/>
            </a:pPr>
            <a:endParaRPr lang="en-US" sz="1800" b="0" u="none" strike="noStrike">
              <a:solidFill>
                <a:srgbClr val="000000"/>
              </a:solidFill>
              <a:uFillTx/>
              <a:latin typeface="Open Sans Light"/>
            </a:endParaRPr>
          </a:p>
          <a:p>
            <a:pPr marL="457200" indent="-343080">
              <a:lnSpc>
                <a:spcPct val="115000"/>
              </a:lnSpc>
              <a:buClr>
                <a:srgbClr val="595959"/>
              </a:buClr>
              <a:buFont typeface="Trebuchet MS"/>
              <a:buChar char="●"/>
            </a:pPr>
            <a:r>
              <a:rPr lang="de-DE" sz="1800" b="0" u="none" strike="noStrike">
                <a:solidFill>
                  <a:schemeClr val="dk2"/>
                </a:solidFill>
                <a:uFillTx/>
                <a:latin typeface="Open Sans Light"/>
                <a:ea typeface="Open Sans Light"/>
              </a:rPr>
              <a:t>kube-system</a:t>
            </a:r>
            <a:endParaRPr lang="en-US" sz="1800" b="0" u="none" strike="noStrike">
              <a:solidFill>
                <a:srgbClr val="000000"/>
              </a:solidFill>
              <a:uFillTx/>
              <a:latin typeface="Open Sans Light"/>
            </a:endParaRPr>
          </a:p>
          <a:p>
            <a:pPr indent="0">
              <a:lnSpc>
                <a:spcPct val="115000"/>
              </a:lnSpc>
              <a:buNone/>
            </a:pPr>
            <a:endParaRPr lang="en-US" sz="1800" b="0" u="none" strike="noStrike">
              <a:solidFill>
                <a:srgbClr val="000000"/>
              </a:solidFill>
              <a:uFillTx/>
              <a:latin typeface="Open Sans Light"/>
            </a:endParaRPr>
          </a:p>
          <a:p>
            <a:pPr marL="457200" indent="-343080">
              <a:lnSpc>
                <a:spcPct val="115000"/>
              </a:lnSpc>
              <a:buClr>
                <a:srgbClr val="595959"/>
              </a:buClr>
              <a:buFont typeface="Trebuchet MS"/>
              <a:buChar char="●"/>
            </a:pPr>
            <a:r>
              <a:rPr lang="de-DE" sz="1800" b="0" u="none" strike="noStrike">
                <a:solidFill>
                  <a:schemeClr val="dk2"/>
                </a:solidFill>
                <a:uFillTx/>
                <a:latin typeface="Open Sans Light"/>
                <a:ea typeface="Open Sans Light"/>
              </a:rPr>
              <a:t>default</a:t>
            </a:r>
            <a:endParaRPr lang="en-US" sz="1800" b="0" u="none" strike="noStrike">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6D54B-1433-4A5F-F04B-25CD8C3083CA}"/>
            </a:ext>
          </a:extLst>
        </p:cNvPr>
        <p:cNvGrpSpPr/>
        <p:nvPr/>
      </p:nvGrpSpPr>
      <p:grpSpPr>
        <a:xfrm>
          <a:off x="0" y="0"/>
          <a:ext cx="0" cy="0"/>
          <a:chOff x="0" y="0"/>
          <a:chExt cx="0" cy="0"/>
        </a:xfrm>
      </p:grpSpPr>
      <p:sp>
        <p:nvSpPr>
          <p:cNvPr id="472" name="PlaceHolder 1">
            <a:extLst>
              <a:ext uri="{FF2B5EF4-FFF2-40B4-BE49-F238E27FC236}">
                <a16:creationId xmlns:a16="http://schemas.microsoft.com/office/drawing/2014/main" id="{494072B7-5FF6-3DF1-6C57-6795C3ACDF7C}"/>
              </a:ext>
            </a:extLst>
          </p:cNvPr>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dirty="0">
                <a:solidFill>
                  <a:schemeClr val="dk1"/>
                </a:solidFill>
                <a:uFillTx/>
                <a:latin typeface="Open Sans Light"/>
                <a:ea typeface="Open Sans Light"/>
              </a:rPr>
              <a:t>Namespace anlegen</a:t>
            </a:r>
            <a:endParaRPr lang="en-US" sz="2800" b="0" u="none" strike="noStrike" dirty="0">
              <a:solidFill>
                <a:srgbClr val="000000"/>
              </a:solidFill>
              <a:uFillTx/>
              <a:latin typeface="Arial"/>
            </a:endParaRPr>
          </a:p>
        </p:txBody>
      </p:sp>
      <p:sp>
        <p:nvSpPr>
          <p:cNvPr id="473" name="PlaceHolder 2">
            <a:extLst>
              <a:ext uri="{FF2B5EF4-FFF2-40B4-BE49-F238E27FC236}">
                <a16:creationId xmlns:a16="http://schemas.microsoft.com/office/drawing/2014/main" id="{7FEE0838-A873-30F5-5C5B-C223697CD026}"/>
              </a:ext>
            </a:extLst>
          </p:cNvPr>
          <p:cNvSpPr>
            <a:spLocks noGrp="1"/>
          </p:cNvSpPr>
          <p:nvPr>
            <p:ph/>
          </p:nvPr>
        </p:nvSpPr>
        <p:spPr>
          <a:xfrm>
            <a:off x="311760" y="1152360"/>
            <a:ext cx="8520120" cy="3416040"/>
          </a:xfrm>
          <a:prstGeom prst="rect">
            <a:avLst/>
          </a:prstGeom>
          <a:noFill/>
          <a:ln w="0">
            <a:noFill/>
          </a:ln>
        </p:spPr>
        <p:txBody>
          <a:bodyPr lIns="91440" tIns="91440" rIns="91440" bIns="91440" anchor="t">
            <a:normAutofit/>
          </a:bodyPr>
          <a:lstStyle/>
          <a:p>
            <a:pPr>
              <a:lnSpc>
                <a:spcPct val="115000"/>
              </a:lnSpc>
              <a:buClr>
                <a:srgbClr val="595959"/>
              </a:buClr>
            </a:pPr>
            <a:r>
              <a:rPr lang="en-US" sz="1800" b="1" u="none" strike="noStrike" dirty="0" err="1">
                <a:solidFill>
                  <a:schemeClr val="dk2"/>
                </a:solidFill>
                <a:uFillTx/>
                <a:latin typeface="Open Sans Light"/>
                <a:ea typeface="Open Sans Light"/>
              </a:rPr>
              <a:t>kubectl</a:t>
            </a:r>
            <a:br>
              <a:rPr lang="en-US" sz="1800" dirty="0">
                <a:solidFill>
                  <a:srgbClr val="000000"/>
                </a:solidFill>
                <a:latin typeface="Open Sans Light"/>
              </a:rPr>
            </a:b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kubectl</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create</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namespace</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&lt;Name&gt;</a:t>
            </a:r>
            <a:endParaRPr lang="en-US" sz="1400" u="none" strike="noStrike" dirty="0">
              <a:solidFill>
                <a:srgbClr val="000000"/>
              </a:solidFill>
              <a:uFillTx/>
              <a:latin typeface="Source Code Pro Light" panose="020B0309030403020204" pitchFamily="34" charset="0"/>
              <a:ea typeface="Source Code Pro Light" panose="020B0309030403020204" pitchFamily="34" charset="0"/>
            </a:endParaRPr>
          </a:p>
          <a:p>
            <a:pPr indent="0">
              <a:lnSpc>
                <a:spcPct val="115000"/>
              </a:lnSpc>
              <a:spcBef>
                <a:spcPts val="1599"/>
              </a:spcBef>
              <a:buNone/>
            </a:pPr>
            <a:endParaRPr lang="en-US" sz="1400" b="0" u="none" strike="noStrike" dirty="0">
              <a:solidFill>
                <a:srgbClr val="000000"/>
              </a:solidFill>
              <a:uFillTx/>
              <a:latin typeface="Open Sans Light"/>
            </a:endParaRPr>
          </a:p>
          <a:p>
            <a:pPr>
              <a:lnSpc>
                <a:spcPct val="115000"/>
              </a:lnSpc>
              <a:buClr>
                <a:srgbClr val="595959"/>
              </a:buClr>
            </a:pPr>
            <a:r>
              <a:rPr lang="de-DE" sz="1800" b="1" u="none" strike="noStrike" dirty="0">
                <a:solidFill>
                  <a:schemeClr val="dk2"/>
                </a:solidFill>
                <a:uFillTx/>
                <a:latin typeface="Open Sans Light"/>
                <a:ea typeface="Open Sans Light"/>
              </a:rPr>
              <a:t>YAML</a:t>
            </a:r>
            <a:br>
              <a:rPr lang="de-DE" sz="1800" b="0" u="none" strike="noStrike" dirty="0">
                <a:solidFill>
                  <a:schemeClr val="dk2"/>
                </a:solidFill>
                <a:uFillTx/>
                <a:latin typeface="Open Sans Light"/>
                <a:ea typeface="Open Sans Light"/>
              </a:rPr>
            </a:br>
            <a:r>
              <a:rPr lang="de-DE" sz="1400" dirty="0" err="1">
                <a:solidFill>
                  <a:schemeClr val="dk2"/>
                </a:solidFill>
                <a:latin typeface="Source Code Pro Light" panose="020B0309030403020204" pitchFamily="34" charset="0"/>
                <a:ea typeface="Source Code Pro Light" panose="020B0309030403020204" pitchFamily="34" charset="0"/>
              </a:rPr>
              <a:t>apiVersion</a:t>
            </a:r>
            <a:r>
              <a:rPr lang="de-DE" sz="1400" dirty="0">
                <a:solidFill>
                  <a:schemeClr val="dk2"/>
                </a:solidFill>
                <a:latin typeface="Source Code Pro Light" panose="020B0309030403020204" pitchFamily="34" charset="0"/>
                <a:ea typeface="Source Code Pro Light" panose="020B0309030403020204" pitchFamily="34" charset="0"/>
              </a:rPr>
              <a:t>: v1</a:t>
            </a:r>
          </a:p>
          <a:p>
            <a:pPr>
              <a:lnSpc>
                <a:spcPct val="115000"/>
              </a:lnSpc>
              <a:buClr>
                <a:srgbClr val="595959"/>
              </a:buClr>
            </a:pPr>
            <a:r>
              <a:rPr lang="de-DE" sz="1400" dirty="0" err="1">
                <a:solidFill>
                  <a:schemeClr val="dk2"/>
                </a:solidFill>
                <a:latin typeface="Source Code Pro Light" panose="020B0309030403020204" pitchFamily="34" charset="0"/>
                <a:ea typeface="Source Code Pro Light" panose="020B0309030403020204" pitchFamily="34" charset="0"/>
              </a:rPr>
              <a:t>kind</a:t>
            </a:r>
            <a:r>
              <a:rPr lang="de-DE" sz="1400" dirty="0">
                <a:solidFill>
                  <a:schemeClr val="dk2"/>
                </a:solidFill>
                <a:latin typeface="Source Code Pro Light" panose="020B0309030403020204" pitchFamily="34" charset="0"/>
                <a:ea typeface="Source Code Pro Light" panose="020B0309030403020204" pitchFamily="34" charset="0"/>
              </a:rPr>
              <a:t>: Namespace</a:t>
            </a:r>
          </a:p>
          <a:p>
            <a:pPr>
              <a:lnSpc>
                <a:spcPct val="115000"/>
              </a:lnSpc>
              <a:buClr>
                <a:srgbClr val="595959"/>
              </a:buClr>
            </a:pPr>
            <a:r>
              <a:rPr lang="de-DE" sz="1400" dirty="0" err="1">
                <a:solidFill>
                  <a:schemeClr val="dk2"/>
                </a:solidFill>
                <a:latin typeface="Source Code Pro Light" panose="020B0309030403020204" pitchFamily="34" charset="0"/>
                <a:ea typeface="Source Code Pro Light" panose="020B0309030403020204" pitchFamily="34" charset="0"/>
              </a:rPr>
              <a:t>metadata</a:t>
            </a:r>
            <a:r>
              <a:rPr lang="de-DE" sz="1400" dirty="0">
                <a:solidFill>
                  <a:schemeClr val="dk2"/>
                </a:solidFill>
                <a:latin typeface="Source Code Pro Light" panose="020B0309030403020204" pitchFamily="34" charset="0"/>
                <a:ea typeface="Source Code Pro Light" panose="020B0309030403020204" pitchFamily="34" charset="0"/>
              </a:rPr>
              <a:t>:</a:t>
            </a:r>
          </a:p>
          <a:p>
            <a:pPr>
              <a:lnSpc>
                <a:spcPct val="115000"/>
              </a:lnSpc>
              <a:buClr>
                <a:srgbClr val="595959"/>
              </a:buClr>
            </a:pPr>
            <a:r>
              <a:rPr lang="de-DE" sz="1400" dirty="0">
                <a:solidFill>
                  <a:schemeClr val="dk2"/>
                </a:solidFill>
                <a:latin typeface="Source Code Pro Light" panose="020B0309030403020204" pitchFamily="34" charset="0"/>
                <a:ea typeface="Source Code Pro Light" panose="020B0309030403020204" pitchFamily="34" charset="0"/>
              </a:rPr>
              <a:t>  </a:t>
            </a:r>
            <a:r>
              <a:rPr lang="de-DE" sz="1400" dirty="0" err="1">
                <a:solidFill>
                  <a:schemeClr val="dk2"/>
                </a:solidFill>
                <a:latin typeface="Source Code Pro Light" panose="020B0309030403020204" pitchFamily="34" charset="0"/>
                <a:ea typeface="Source Code Pro Light" panose="020B0309030403020204" pitchFamily="34" charset="0"/>
              </a:rPr>
              <a:t>name</a:t>
            </a:r>
            <a:r>
              <a:rPr lang="de-DE" sz="1400" dirty="0">
                <a:solidFill>
                  <a:schemeClr val="dk2"/>
                </a:solidFill>
                <a:latin typeface="Source Code Pro Light" panose="020B0309030403020204" pitchFamily="34" charset="0"/>
                <a:ea typeface="Source Code Pro Light" panose="020B0309030403020204" pitchFamily="34" charset="0"/>
              </a:rPr>
              <a:t>: &lt;Name&gt;</a:t>
            </a:r>
            <a:endParaRPr lang="en-US" sz="1400" dirty="0">
              <a:solidFill>
                <a:srgbClr val="000000"/>
              </a:solidFill>
              <a:latin typeface="Source Code Pro Light" panose="020B0309030403020204" pitchFamily="34" charset="0"/>
              <a:ea typeface="Source Code Pro Light" panose="020B0309030403020204" pitchFamily="34" charset="0"/>
            </a:endParaRPr>
          </a:p>
        </p:txBody>
      </p:sp>
    </p:spTree>
    <p:extLst>
      <p:ext uri="{BB962C8B-B14F-4D97-AF65-F5344CB8AC3E}">
        <p14:creationId xmlns:p14="http://schemas.microsoft.com/office/powerpoint/2010/main" val="2822571331"/>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7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dirty="0" err="1">
                <a:solidFill>
                  <a:schemeClr val="dk1"/>
                </a:solidFill>
                <a:uFillTx/>
                <a:latin typeface="Open Sans Light"/>
                <a:ea typeface="Open Sans Light"/>
              </a:rPr>
              <a:t>kubectl</a:t>
            </a:r>
            <a:r>
              <a:rPr lang="de-DE" sz="2800" b="0" u="none" strike="noStrike" dirty="0">
                <a:solidFill>
                  <a:schemeClr val="dk1"/>
                </a:solidFill>
                <a:uFillTx/>
                <a:latin typeface="Open Sans Light"/>
                <a:ea typeface="Open Sans Light"/>
              </a:rPr>
              <a:t>: Arbeit mit Namespaces</a:t>
            </a:r>
            <a:endParaRPr lang="en-US" sz="2800" b="0" u="none" strike="noStrike" dirty="0">
              <a:solidFill>
                <a:srgbClr val="000000"/>
              </a:solidFill>
              <a:uFillTx/>
              <a:latin typeface="Arial"/>
            </a:endParaRPr>
          </a:p>
        </p:txBody>
      </p:sp>
      <p:sp>
        <p:nvSpPr>
          <p:cNvPr id="471" name="PlaceHolder 2"/>
          <p:cNvSpPr>
            <a:spLocks noGrp="1"/>
          </p:cNvSpPr>
          <p:nvPr>
            <p:ph/>
          </p:nvPr>
        </p:nvSpPr>
        <p:spPr>
          <a:xfrm>
            <a:off x="311760" y="1152360"/>
            <a:ext cx="8520120" cy="3416040"/>
          </a:xfrm>
          <a:prstGeom prst="rect">
            <a:avLst/>
          </a:prstGeom>
          <a:noFill/>
          <a:ln w="0">
            <a:noFill/>
          </a:ln>
        </p:spPr>
        <p:txBody>
          <a:bodyPr lIns="91440" tIns="91440" rIns="91440" bIns="91440" anchor="t">
            <a:normAutofit/>
          </a:bodyPr>
          <a:lstStyle/>
          <a:p>
            <a:pPr marL="343080" indent="-343080">
              <a:lnSpc>
                <a:spcPct val="115000"/>
              </a:lnSpc>
              <a:buClr>
                <a:srgbClr val="595959"/>
              </a:buClr>
              <a:buFont typeface="Arial"/>
              <a:buChar char="•"/>
            </a:pPr>
            <a:r>
              <a:rPr lang="en-US" sz="1800" b="0" u="none" strike="noStrike" dirty="0" err="1">
                <a:solidFill>
                  <a:srgbClr val="000000"/>
                </a:solidFill>
                <a:uFillTx/>
                <a:latin typeface="Open Sans Light"/>
              </a:rPr>
              <a:t>Temporär</a:t>
            </a:r>
            <a:endParaRPr lang="en-US" sz="1800" b="0" u="none" strike="noStrike" dirty="0">
              <a:solidFill>
                <a:srgbClr val="000000"/>
              </a:solidFill>
              <a:uFillTx/>
              <a:latin typeface="Open Sans Light"/>
            </a:endParaRPr>
          </a:p>
          <a:p>
            <a:pPr marL="857520" lvl="1" indent="-343080">
              <a:lnSpc>
                <a:spcPct val="115000"/>
              </a:lnSpc>
              <a:spcBef>
                <a:spcPts val="1599"/>
              </a:spcBef>
              <a:buClr>
                <a:srgbClr val="595959"/>
              </a:buClr>
              <a:buFont typeface="Arial"/>
              <a:buChar char="•"/>
            </a:pP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n</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&lt;Name&gt; </a:t>
            </a:r>
            <a:endParaRPr lang="en-US" sz="1400" u="none" strike="noStrike" dirty="0">
              <a:solidFill>
                <a:srgbClr val="000000"/>
              </a:solidFill>
              <a:uFillTx/>
              <a:latin typeface="Source Code Pro Light" panose="020B0309030403020204" pitchFamily="34" charset="0"/>
              <a:ea typeface="Source Code Pro Light" panose="020B0309030403020204" pitchFamily="34" charset="0"/>
            </a:endParaRPr>
          </a:p>
          <a:p>
            <a:pPr indent="0">
              <a:lnSpc>
                <a:spcPct val="115000"/>
              </a:lnSpc>
              <a:spcBef>
                <a:spcPts val="1599"/>
              </a:spcBef>
              <a:buNone/>
            </a:pPr>
            <a:endParaRPr lang="en-US" sz="1400" b="0" u="none" strike="noStrike" dirty="0">
              <a:solidFill>
                <a:srgbClr val="000000"/>
              </a:solidFill>
              <a:uFillTx/>
              <a:latin typeface="Open Sans Light"/>
            </a:endParaRPr>
          </a:p>
          <a:p>
            <a:pPr marL="343080" indent="-343080">
              <a:lnSpc>
                <a:spcPct val="115000"/>
              </a:lnSpc>
              <a:buClr>
                <a:srgbClr val="595959"/>
              </a:buClr>
              <a:buFont typeface="Arial"/>
              <a:buChar char="•"/>
            </a:pPr>
            <a:r>
              <a:rPr lang="de-DE" sz="1800" b="0" u="none" strike="noStrike" dirty="0">
                <a:solidFill>
                  <a:schemeClr val="dk2"/>
                </a:solidFill>
                <a:uFillTx/>
                <a:latin typeface="Open Sans Light"/>
                <a:ea typeface="Open Sans Light"/>
              </a:rPr>
              <a:t>Permanent</a:t>
            </a:r>
            <a:endParaRPr lang="en-US" sz="1800" b="0" u="none" strike="noStrike" dirty="0">
              <a:solidFill>
                <a:srgbClr val="000000"/>
              </a:solidFill>
              <a:uFillTx/>
              <a:latin typeface="Open Sans Light"/>
            </a:endParaRPr>
          </a:p>
          <a:p>
            <a:pPr marL="857520" lvl="1" indent="-343080">
              <a:lnSpc>
                <a:spcPct val="115000"/>
              </a:lnSpc>
              <a:spcBef>
                <a:spcPts val="1599"/>
              </a:spcBef>
              <a:buClr>
                <a:srgbClr val="595959"/>
              </a:buClr>
              <a:buFont typeface="Arial"/>
              <a:buChar char="•"/>
            </a:pP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kubectl</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config</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view</a:t>
            </a:r>
            <a:endParaRPr lang="en-US" sz="1400" u="none" strike="noStrike" dirty="0">
              <a:solidFill>
                <a:srgbClr val="000000"/>
              </a:solidFill>
              <a:uFillTx/>
              <a:latin typeface="Source Code Pro Light" panose="020B0309030403020204" pitchFamily="34" charset="0"/>
              <a:ea typeface="Source Code Pro Light" panose="020B0309030403020204" pitchFamily="34" charset="0"/>
            </a:endParaRPr>
          </a:p>
          <a:p>
            <a:pPr marL="857520" lvl="1" indent="-343080">
              <a:lnSpc>
                <a:spcPct val="115000"/>
              </a:lnSpc>
              <a:spcBef>
                <a:spcPts val="1599"/>
              </a:spcBef>
              <a:buClr>
                <a:srgbClr val="595959"/>
              </a:buClr>
              <a:buFont typeface="Arial"/>
              <a:buChar char="•"/>
            </a:pP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kubectl</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config</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set-context</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&lt;Name&gt; --namespace=&lt;Namespace</a:t>
            </a:r>
            <a:endParaRPr lang="en-US" sz="1400" u="none" strike="noStrike" dirty="0">
              <a:solidFill>
                <a:srgbClr val="000000"/>
              </a:solidFill>
              <a:uFillTx/>
              <a:latin typeface="Source Code Pro Light" panose="020B0309030403020204" pitchFamily="34" charset="0"/>
              <a:ea typeface="Source Code Pro Light" panose="020B0309030403020204" pitchFamily="34" charset="0"/>
            </a:endParaRPr>
          </a:p>
          <a:p>
            <a:pPr marL="857520" lvl="1" indent="-343080">
              <a:lnSpc>
                <a:spcPct val="115000"/>
              </a:lnSpc>
              <a:spcBef>
                <a:spcPts val="1599"/>
              </a:spcBef>
              <a:buClr>
                <a:srgbClr val="595959"/>
              </a:buClr>
              <a:buFont typeface="Arial"/>
              <a:buChar char="•"/>
            </a:pP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kubectl</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config</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use-context</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&lt;Name&gt;</a:t>
            </a:r>
            <a:endParaRPr lang="en-US" sz="1400" u="none" strike="noStrike" dirty="0">
              <a:solidFill>
                <a:srgbClr val="000000"/>
              </a:solidFill>
              <a:uFillTx/>
              <a:latin typeface="Source Code Pro Light" panose="020B0309030403020204" pitchFamily="34" charset="0"/>
              <a:ea typeface="Source Code Pro Light" panose="020B0309030403020204"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dirty="0" err="1">
                <a:solidFill>
                  <a:schemeClr val="dk1"/>
                </a:solidFill>
                <a:uFillTx/>
                <a:latin typeface="Open Sans Light"/>
                <a:ea typeface="Open Sans Light"/>
              </a:rPr>
              <a:t>kubectl</a:t>
            </a:r>
            <a:r>
              <a:rPr lang="de-DE" sz="2800" b="0" u="none" strike="noStrike" dirty="0">
                <a:solidFill>
                  <a:schemeClr val="dk1"/>
                </a:solidFill>
                <a:uFillTx/>
                <a:latin typeface="Open Sans Light"/>
                <a:ea typeface="Open Sans Light"/>
              </a:rPr>
              <a:t>: Arbeit mit Namespaces</a:t>
            </a:r>
            <a:endParaRPr lang="en-US" sz="2800" b="0" u="none" strike="noStrike" dirty="0">
              <a:solidFill>
                <a:srgbClr val="000000"/>
              </a:solidFill>
              <a:uFillTx/>
              <a:latin typeface="Arial"/>
            </a:endParaRPr>
          </a:p>
        </p:txBody>
      </p:sp>
      <p:sp>
        <p:nvSpPr>
          <p:cNvPr id="473" name="PlaceHolder 2"/>
          <p:cNvSpPr>
            <a:spLocks noGrp="1"/>
          </p:cNvSpPr>
          <p:nvPr>
            <p:ph/>
          </p:nvPr>
        </p:nvSpPr>
        <p:spPr>
          <a:xfrm>
            <a:off x="311760" y="1152360"/>
            <a:ext cx="8520120" cy="3416040"/>
          </a:xfrm>
          <a:prstGeom prst="rect">
            <a:avLst/>
          </a:prstGeom>
          <a:noFill/>
          <a:ln w="0">
            <a:noFill/>
          </a:ln>
        </p:spPr>
        <p:txBody>
          <a:bodyPr lIns="91440" tIns="91440" rIns="91440" bIns="91440" anchor="t">
            <a:normAutofit/>
          </a:bodyPr>
          <a:lstStyle/>
          <a:p>
            <a:pPr marL="343080" indent="-343080">
              <a:lnSpc>
                <a:spcPct val="115000"/>
              </a:lnSpc>
              <a:buClr>
                <a:srgbClr val="595959"/>
              </a:buClr>
              <a:buFont typeface="Arial"/>
              <a:buChar char="•"/>
            </a:pPr>
            <a:r>
              <a:rPr lang="de-DE" sz="1800" b="0" u="none" strike="noStrike" dirty="0">
                <a:solidFill>
                  <a:schemeClr val="dk2"/>
                </a:solidFill>
                <a:uFillTx/>
                <a:latin typeface="Open Sans Light"/>
                <a:ea typeface="Open Sans Light"/>
              </a:rPr>
              <a:t>Alle Namespaces auflisten</a:t>
            </a:r>
            <a:endParaRPr lang="en-US" sz="1800" b="0" u="none" strike="noStrike" dirty="0">
              <a:solidFill>
                <a:srgbClr val="000000"/>
              </a:solidFill>
              <a:uFillTx/>
              <a:latin typeface="Open Sans Light"/>
            </a:endParaRPr>
          </a:p>
          <a:p>
            <a:pPr marL="857520" lvl="1" indent="-343080">
              <a:lnSpc>
                <a:spcPct val="115000"/>
              </a:lnSpc>
              <a:spcBef>
                <a:spcPts val="1599"/>
              </a:spcBef>
              <a:buClr>
                <a:srgbClr val="595959"/>
              </a:buClr>
              <a:buFont typeface="Arial"/>
              <a:buChar char="•"/>
            </a:pP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kubectl</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get</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namespaces</a:t>
            </a:r>
            <a:endParaRPr lang="de-DE" sz="1400" u="none" strike="noStrike" dirty="0">
              <a:solidFill>
                <a:schemeClr val="dk2"/>
              </a:solidFill>
              <a:uFillTx/>
              <a:latin typeface="Source Code Pro Light" panose="020B0309030403020204" pitchFamily="34" charset="0"/>
              <a:ea typeface="Source Code Pro Light" panose="020B0309030403020204" pitchFamily="34" charset="0"/>
            </a:endParaRPr>
          </a:p>
          <a:p>
            <a:pPr marL="514440" lvl="1">
              <a:lnSpc>
                <a:spcPct val="115000"/>
              </a:lnSpc>
              <a:spcBef>
                <a:spcPts val="1599"/>
              </a:spcBef>
              <a:buClr>
                <a:srgbClr val="595959"/>
              </a:buClr>
            </a:pPr>
            <a:endParaRPr lang="en-US" sz="1400" b="0" u="none" strike="noStrike" dirty="0">
              <a:solidFill>
                <a:srgbClr val="000000"/>
              </a:solidFill>
              <a:uFillTx/>
              <a:latin typeface="Open Sans Light"/>
            </a:endParaRPr>
          </a:p>
          <a:p>
            <a:pPr marL="343080" indent="-343080">
              <a:lnSpc>
                <a:spcPct val="115000"/>
              </a:lnSpc>
              <a:buClr>
                <a:srgbClr val="595959"/>
              </a:buClr>
              <a:buFont typeface="Arial"/>
              <a:buChar char="•"/>
            </a:pPr>
            <a:r>
              <a:rPr lang="de-DE" sz="1800" b="0" u="none" strike="noStrike" dirty="0">
                <a:solidFill>
                  <a:schemeClr val="dk2"/>
                </a:solidFill>
                <a:uFillTx/>
                <a:latin typeface="Open Sans Light"/>
                <a:ea typeface="Open Sans Light"/>
              </a:rPr>
              <a:t>Namespace löschen</a:t>
            </a:r>
            <a:endParaRPr lang="en-US" sz="1800" b="0" u="none" strike="noStrike" dirty="0">
              <a:solidFill>
                <a:srgbClr val="000000"/>
              </a:solidFill>
              <a:uFillTx/>
              <a:latin typeface="Open Sans Light"/>
            </a:endParaRPr>
          </a:p>
          <a:p>
            <a:pPr marL="857520" lvl="1" indent="-343080">
              <a:lnSpc>
                <a:spcPct val="115000"/>
              </a:lnSpc>
              <a:spcBef>
                <a:spcPts val="1599"/>
              </a:spcBef>
              <a:buClr>
                <a:srgbClr val="595959"/>
              </a:buClr>
              <a:buFont typeface="Arial"/>
              <a:buChar char="•"/>
            </a:pP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kubectl</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delete</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a:t>
            </a:r>
            <a:r>
              <a:rPr lang="de-DE" sz="1400" u="none" strike="noStrike" dirty="0" err="1">
                <a:solidFill>
                  <a:schemeClr val="dk2"/>
                </a:solidFill>
                <a:uFillTx/>
                <a:latin typeface="Source Code Pro Light" panose="020B0309030403020204" pitchFamily="34" charset="0"/>
                <a:ea typeface="Source Code Pro Light" panose="020B0309030403020204" pitchFamily="34" charset="0"/>
              </a:rPr>
              <a:t>namespace</a:t>
            </a:r>
            <a:r>
              <a:rPr lang="de-DE" sz="1400" u="none" strike="noStrike" dirty="0">
                <a:solidFill>
                  <a:schemeClr val="dk2"/>
                </a:solidFill>
                <a:uFillTx/>
                <a:latin typeface="Source Code Pro Light" panose="020B0309030403020204" pitchFamily="34" charset="0"/>
                <a:ea typeface="Source Code Pro Light" panose="020B0309030403020204" pitchFamily="34" charset="0"/>
              </a:rPr>
              <a:t> &lt;Name&gt;</a:t>
            </a:r>
            <a:endParaRPr lang="en-US" sz="1400" u="none" strike="noStrike" dirty="0">
              <a:solidFill>
                <a:srgbClr val="000000"/>
              </a:solidFill>
              <a:uFillTx/>
              <a:latin typeface="Source Code Pro Light" panose="020B0309030403020204" pitchFamily="34" charset="0"/>
              <a:ea typeface="Source Code Pro Light" panose="020B0309030403020204"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Prozess-Virtualisierung</a:t>
            </a:r>
            <a:endParaRPr lang="en-DE" sz="2800" b="0" u="none" strike="noStrike">
              <a:solidFill>
                <a:schemeClr val="dk1"/>
              </a:solidFill>
              <a:uFillTx/>
              <a:latin typeface="Arial"/>
            </a:endParaRPr>
          </a:p>
        </p:txBody>
      </p:sp>
      <p:sp>
        <p:nvSpPr>
          <p:cNvPr id="111" name="PlaceHolder 2"/>
          <p:cNvSpPr>
            <a:spLocks noGrp="1"/>
          </p:cNvSpPr>
          <p:nvPr>
            <p:ph/>
          </p:nvPr>
        </p:nvSpPr>
        <p:spPr>
          <a:xfrm>
            <a:off x="880200" y="2338560"/>
            <a:ext cx="8519400" cy="3415320"/>
          </a:xfrm>
          <a:prstGeom prst="rect">
            <a:avLst/>
          </a:prstGeom>
          <a:noFill/>
          <a:ln w="0">
            <a:noFill/>
          </a:ln>
        </p:spPr>
        <p:txBody>
          <a:bodyPr lIns="91440" tIns="91440" rIns="91440" bIns="91440" anchor="t">
            <a:noAutofit/>
          </a:bodyPr>
          <a:lstStyle/>
          <a:p>
            <a:pPr indent="0">
              <a:lnSpc>
                <a:spcPct val="90000"/>
              </a:lnSpc>
              <a:spcBef>
                <a:spcPts val="1417"/>
              </a:spcBef>
              <a:buNone/>
            </a:pPr>
            <a:endParaRPr lang="en-DE" sz="1800" b="0" u="none" strike="noStrike">
              <a:solidFill>
                <a:schemeClr val="dk1"/>
              </a:solidFill>
              <a:uFillTx/>
              <a:latin typeface="Arial"/>
            </a:endParaRPr>
          </a:p>
        </p:txBody>
      </p:sp>
      <p:pic>
        <p:nvPicPr>
          <p:cNvPr id="112" name="Picture 2" descr="enter image description here"/>
          <p:cNvPicPr/>
          <p:nvPr/>
        </p:nvPicPr>
        <p:blipFill>
          <a:blip r:embed="rId3"/>
          <a:stretch/>
        </p:blipFill>
        <p:spPr>
          <a:xfrm>
            <a:off x="568440" y="1600560"/>
            <a:ext cx="9142920" cy="4312080"/>
          </a:xfrm>
          <a:prstGeom prst="rect">
            <a:avLst/>
          </a:prstGeom>
          <a:noFill/>
          <a:ln w="0">
            <a:noFill/>
          </a:ln>
        </p:spPr>
      </p:pic>
      <p:sp>
        <p:nvSpPr>
          <p:cNvPr id="113" name="Rechteck 3"/>
          <p:cNvSpPr/>
          <p:nvPr/>
        </p:nvSpPr>
        <p:spPr>
          <a:xfrm>
            <a:off x="136080" y="4683240"/>
            <a:ext cx="9575280" cy="140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400" b="0" u="none" strike="noStrike">
              <a:solidFill>
                <a:schemeClr val="lt1"/>
              </a:solidFill>
              <a:uFillTx/>
              <a:latin typeface="Open Sans Light"/>
              <a:ea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en-US" sz="3600" b="0" u="none" strike="noStrike">
                <a:solidFill>
                  <a:schemeClr val="dk1"/>
                </a:solidFill>
                <a:uFillTx/>
                <a:latin typeface="Open Sans Light"/>
                <a:ea typeface="Open Sans Light"/>
              </a:rPr>
              <a:t>Services</a:t>
            </a:r>
            <a:endParaRPr lang="en-US" sz="3600" b="0" u="none" strike="noStrike">
              <a:solidFill>
                <a:srgbClr val="000000"/>
              </a:solidFill>
              <a:uFillTx/>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dirty="0">
                <a:solidFill>
                  <a:schemeClr val="dk1"/>
                </a:solidFill>
                <a:uFillTx/>
                <a:latin typeface="Open Sans Light"/>
                <a:ea typeface="Open Sans Light"/>
              </a:rPr>
              <a:t>Pods und Services</a:t>
            </a:r>
            <a:endParaRPr lang="en-US" sz="2800" b="0" u="none" strike="noStrike" dirty="0">
              <a:solidFill>
                <a:srgbClr val="000000"/>
              </a:solidFill>
              <a:uFillTx/>
              <a:latin typeface="Arial"/>
            </a:endParaRPr>
          </a:p>
        </p:txBody>
      </p:sp>
      <p:sp>
        <p:nvSpPr>
          <p:cNvPr id="476" name="PlaceHolder 2"/>
          <p:cNvSpPr>
            <a:spLocks noGrp="1"/>
          </p:cNvSpPr>
          <p:nvPr>
            <p:ph/>
          </p:nvPr>
        </p:nvSpPr>
        <p:spPr>
          <a:xfrm>
            <a:off x="311760" y="1152360"/>
            <a:ext cx="3999600" cy="3416040"/>
          </a:xfrm>
          <a:prstGeom prst="rect">
            <a:avLst/>
          </a:prstGeom>
          <a:noFill/>
          <a:ln w="0">
            <a:noFill/>
          </a:ln>
        </p:spPr>
        <p:txBody>
          <a:bodyPr lIns="91440" tIns="91440" rIns="91440" bIns="91440" anchor="t">
            <a:normAutofit/>
          </a:bodyPr>
          <a:lstStyle/>
          <a:p>
            <a:pPr marL="139680" indent="0">
              <a:lnSpc>
                <a:spcPct val="200000"/>
              </a:lnSpc>
              <a:buNone/>
              <a:tabLst>
                <a:tab pos="0" algn="l"/>
              </a:tabLst>
            </a:pPr>
            <a:r>
              <a:rPr lang="en-US" sz="1400" b="1" u="none" strike="noStrike" dirty="0">
                <a:solidFill>
                  <a:schemeClr val="dk2"/>
                </a:solidFill>
                <a:uFillTx/>
                <a:latin typeface="Open Sans SemiBold"/>
                <a:ea typeface="Open Sans SemiBold"/>
              </a:rPr>
              <a:t>Pod</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a:solidFill>
                  <a:schemeClr val="dk2"/>
                </a:solidFill>
                <a:uFillTx/>
                <a:latin typeface="Open Sans Light"/>
                <a:ea typeface="Open Sans Light"/>
              </a:rPr>
              <a:t>Unit-of-Work</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err="1">
                <a:solidFill>
                  <a:schemeClr val="dk2"/>
                </a:solidFill>
                <a:uFillTx/>
                <a:latin typeface="Open Sans Light"/>
                <a:ea typeface="Open Sans Light"/>
              </a:rPr>
              <a:t>Billige</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Komponente</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err="1">
                <a:solidFill>
                  <a:schemeClr val="dk2"/>
                </a:solidFill>
                <a:uFillTx/>
                <a:latin typeface="Open Sans Light"/>
                <a:ea typeface="Open Sans Light"/>
              </a:rPr>
              <a:t>Unvorhersehbare</a:t>
            </a:r>
            <a:r>
              <a:rPr lang="en-US" sz="1400" b="0" u="none" strike="noStrike" dirty="0">
                <a:solidFill>
                  <a:schemeClr val="dk2"/>
                </a:solidFill>
                <a:uFillTx/>
                <a:latin typeface="Open Sans Light"/>
                <a:ea typeface="Open Sans Light"/>
              </a:rPr>
              <a:t> IP per Pod</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b="0" u="none" strike="noStrike" dirty="0" err="1">
                <a:solidFill>
                  <a:schemeClr val="dk2"/>
                </a:solidFill>
                <a:uFillTx/>
                <a:latin typeface="Open Sans Light"/>
                <a:ea typeface="Open Sans Light"/>
              </a:rPr>
              <a:t>Flüchtige</a:t>
            </a:r>
            <a:r>
              <a:rPr lang="en-US" sz="1400" b="0" u="none" strike="noStrike" dirty="0">
                <a:solidFill>
                  <a:schemeClr val="dk2"/>
                </a:solidFill>
                <a:uFillTx/>
                <a:latin typeface="Open Sans Light"/>
                <a:ea typeface="Open Sans Light"/>
              </a:rPr>
              <a:t> </a:t>
            </a:r>
            <a:r>
              <a:rPr lang="en-US" sz="1400" b="0" u="none" strike="noStrike" dirty="0" err="1">
                <a:solidFill>
                  <a:schemeClr val="dk2"/>
                </a:solidFill>
                <a:uFillTx/>
                <a:latin typeface="Open Sans Light"/>
                <a:ea typeface="Open Sans Light"/>
              </a:rPr>
              <a:t>Komponente</a:t>
            </a:r>
            <a:endParaRPr lang="en-US" sz="1400" b="0" u="none" strike="noStrike" dirty="0">
              <a:solidFill>
                <a:srgbClr val="000000"/>
              </a:solidFill>
              <a:uFillTx/>
              <a:latin typeface="Open Sans Light"/>
            </a:endParaRPr>
          </a:p>
        </p:txBody>
      </p:sp>
      <p:sp>
        <p:nvSpPr>
          <p:cNvPr id="477" name="PlaceHolder 3"/>
          <p:cNvSpPr>
            <a:spLocks noGrp="1"/>
          </p:cNvSpPr>
          <p:nvPr>
            <p:ph/>
          </p:nvPr>
        </p:nvSpPr>
        <p:spPr>
          <a:xfrm>
            <a:off x="4832280" y="1152360"/>
            <a:ext cx="3999600" cy="3416040"/>
          </a:xfrm>
          <a:prstGeom prst="rect">
            <a:avLst/>
          </a:prstGeom>
          <a:noFill/>
          <a:ln w="0">
            <a:noFill/>
          </a:ln>
        </p:spPr>
        <p:txBody>
          <a:bodyPr lIns="91440" tIns="91440" rIns="91440" bIns="91440" anchor="t">
            <a:normAutofit/>
          </a:bodyPr>
          <a:lstStyle/>
          <a:p>
            <a:pPr marL="139680" indent="0">
              <a:lnSpc>
                <a:spcPct val="200000"/>
              </a:lnSpc>
              <a:buNone/>
              <a:tabLst>
                <a:tab pos="0" algn="l"/>
              </a:tabLst>
            </a:pPr>
            <a:r>
              <a:rPr lang="en-US" sz="1400" b="1" u="none" strike="noStrike" dirty="0">
                <a:solidFill>
                  <a:schemeClr val="dk2"/>
                </a:solidFill>
                <a:uFillTx/>
                <a:latin typeface="Open Sans SemiBold"/>
                <a:ea typeface="Open Sans SemiBold"/>
              </a:rPr>
              <a:t>Service</a:t>
            </a:r>
            <a:endParaRPr lang="en-US" sz="1400" b="0" u="none" strike="noStrike" dirty="0">
              <a:solidFill>
                <a:srgbClr val="000000"/>
              </a:solidFill>
              <a:uFillTx/>
              <a:latin typeface="Open Sans Light"/>
            </a:endParaRPr>
          </a:p>
          <a:p>
            <a:pPr marL="457200" indent="-317520">
              <a:lnSpc>
                <a:spcPct val="200000"/>
              </a:lnSpc>
              <a:buClr>
                <a:srgbClr val="595959"/>
              </a:buClr>
              <a:buFont typeface="Arial"/>
              <a:buChar char="•"/>
              <a:tabLst>
                <a:tab pos="0" algn="l"/>
              </a:tabLst>
            </a:pPr>
            <a:r>
              <a:rPr lang="en-US" sz="1400" dirty="0" err="1">
                <a:solidFill>
                  <a:schemeClr val="dk2"/>
                </a:solidFill>
                <a:latin typeface="Open Sans Light"/>
                <a:ea typeface="Open Sans Light"/>
              </a:rPr>
              <a:t>Verbirgt</a:t>
            </a:r>
            <a:r>
              <a:rPr lang="en-US" sz="1400" dirty="0">
                <a:solidFill>
                  <a:schemeClr val="dk2"/>
                </a:solidFill>
                <a:latin typeface="Open Sans Light"/>
                <a:ea typeface="Open Sans Light"/>
              </a:rPr>
              <a:t> </a:t>
            </a:r>
            <a:r>
              <a:rPr lang="en-US" sz="1400" dirty="0" err="1">
                <a:solidFill>
                  <a:schemeClr val="dk2"/>
                </a:solidFill>
                <a:latin typeface="Open Sans Light"/>
                <a:ea typeface="Open Sans Light"/>
              </a:rPr>
              <a:t>eine</a:t>
            </a:r>
            <a:r>
              <a:rPr lang="en-US" sz="1400" dirty="0">
                <a:solidFill>
                  <a:schemeClr val="dk2"/>
                </a:solidFill>
                <a:latin typeface="Open Sans Light"/>
                <a:ea typeface="Open Sans Light"/>
              </a:rPr>
              <a:t> Gruppe von Pods</a:t>
            </a:r>
          </a:p>
          <a:p>
            <a:pPr marL="457200" indent="-317520">
              <a:lnSpc>
                <a:spcPct val="200000"/>
              </a:lnSpc>
              <a:buClr>
                <a:srgbClr val="595959"/>
              </a:buClr>
              <a:buFont typeface="Arial"/>
              <a:buChar char="•"/>
              <a:tabLst>
                <a:tab pos="0" algn="l"/>
              </a:tabLst>
            </a:pPr>
            <a:r>
              <a:rPr lang="en-US" sz="1400" dirty="0" err="1">
                <a:solidFill>
                  <a:schemeClr val="dk2"/>
                </a:solidFill>
                <a:latin typeface="Open Sans Light"/>
                <a:ea typeface="Open Sans Light"/>
              </a:rPr>
              <a:t>Wird</a:t>
            </a:r>
            <a:r>
              <a:rPr lang="en-US" sz="1400" dirty="0">
                <a:solidFill>
                  <a:schemeClr val="dk2"/>
                </a:solidFill>
                <a:latin typeface="Open Sans Light"/>
                <a:ea typeface="Open Sans Light"/>
              </a:rPr>
              <a:t> von Kubernetes </a:t>
            </a:r>
            <a:r>
              <a:rPr lang="en-US" sz="1400" dirty="0" err="1">
                <a:solidFill>
                  <a:schemeClr val="dk2"/>
                </a:solidFill>
                <a:latin typeface="Open Sans Light"/>
                <a:ea typeface="Open Sans Light"/>
              </a:rPr>
              <a:t>verwaltet</a:t>
            </a:r>
            <a:endParaRPr lang="en-US" sz="1400" dirty="0">
              <a:solidFill>
                <a:schemeClr val="dk2"/>
              </a:solidFill>
              <a:latin typeface="Open Sans Light"/>
              <a:ea typeface="Open Sans Light"/>
            </a:endParaRPr>
          </a:p>
          <a:p>
            <a:pPr marL="457200" indent="-317520">
              <a:lnSpc>
                <a:spcPct val="200000"/>
              </a:lnSpc>
              <a:buClr>
                <a:srgbClr val="595959"/>
              </a:buClr>
              <a:buFont typeface="Arial"/>
              <a:buChar char="•"/>
              <a:tabLst>
                <a:tab pos="0" algn="l"/>
              </a:tabLst>
            </a:pPr>
            <a:r>
              <a:rPr lang="en-US" sz="1400" dirty="0">
                <a:solidFill>
                  <a:schemeClr val="dk2"/>
                </a:solidFill>
                <a:latin typeface="Open Sans Light"/>
                <a:ea typeface="Open Sans Light"/>
              </a:rPr>
              <a:t>Stabile und </a:t>
            </a:r>
            <a:r>
              <a:rPr lang="en-US" sz="1400" dirty="0" err="1">
                <a:solidFill>
                  <a:schemeClr val="dk2"/>
                </a:solidFill>
                <a:latin typeface="Open Sans Light"/>
                <a:ea typeface="Open Sans Light"/>
              </a:rPr>
              <a:t>vorhersehbare</a:t>
            </a:r>
            <a:r>
              <a:rPr lang="en-US" sz="1400" dirty="0">
                <a:solidFill>
                  <a:schemeClr val="dk2"/>
                </a:solidFill>
                <a:latin typeface="Open Sans Light"/>
                <a:ea typeface="Open Sans Light"/>
              </a:rPr>
              <a:t> IP</a:t>
            </a:r>
          </a:p>
          <a:p>
            <a:pPr marL="457200" indent="-317520">
              <a:lnSpc>
                <a:spcPct val="200000"/>
              </a:lnSpc>
              <a:buClr>
                <a:srgbClr val="595959"/>
              </a:buClr>
              <a:buFont typeface="Arial"/>
              <a:buChar char="•"/>
              <a:tabLst>
                <a:tab pos="0" algn="l"/>
              </a:tabLst>
            </a:pPr>
            <a:r>
              <a:rPr lang="en-US" sz="1400" dirty="0">
                <a:solidFill>
                  <a:schemeClr val="dk2"/>
                </a:solidFill>
                <a:latin typeface="Open Sans Light"/>
                <a:ea typeface="Open Sans Light"/>
              </a:rPr>
              <a:t>Load-Balancer-</a:t>
            </a:r>
            <a:r>
              <a:rPr lang="en-US" sz="1400" dirty="0" err="1">
                <a:solidFill>
                  <a:schemeClr val="dk2"/>
                </a:solidFill>
                <a:latin typeface="Open Sans Light"/>
                <a:ea typeface="Open Sans Light"/>
              </a:rPr>
              <a:t>Funktionalität</a:t>
            </a:r>
            <a:endParaRPr lang="en-US" sz="1400" b="0" u="none" strike="noStrike" dirty="0">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476">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4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47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47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dirty="0">
                <a:solidFill>
                  <a:schemeClr val="dk1"/>
                </a:solidFill>
                <a:uFillTx/>
                <a:latin typeface="Open Sans Light"/>
                <a:ea typeface="Open Sans Light"/>
              </a:rPr>
              <a:t>Pods </a:t>
            </a:r>
            <a:r>
              <a:rPr lang="en-US" sz="2800" dirty="0">
                <a:solidFill>
                  <a:schemeClr val="dk1"/>
                </a:solidFill>
                <a:latin typeface="Open Sans Light"/>
                <a:ea typeface="Open Sans Light"/>
              </a:rPr>
              <a:t>u</a:t>
            </a:r>
            <a:r>
              <a:rPr lang="en-US" sz="2800" b="0" u="none" strike="noStrike" dirty="0">
                <a:solidFill>
                  <a:schemeClr val="dk1"/>
                </a:solidFill>
                <a:uFillTx/>
                <a:latin typeface="Open Sans Light"/>
                <a:ea typeface="Open Sans Light"/>
              </a:rPr>
              <a:t>nd Services</a:t>
            </a:r>
            <a:endParaRPr lang="en-US" sz="2800" b="0" u="none" strike="noStrike" dirty="0">
              <a:solidFill>
                <a:srgbClr val="000000"/>
              </a:solidFill>
              <a:uFillTx/>
              <a:latin typeface="Arial"/>
            </a:endParaRPr>
          </a:p>
        </p:txBody>
      </p:sp>
      <p:sp>
        <p:nvSpPr>
          <p:cNvPr id="479" name="Rechteck 3"/>
          <p:cNvSpPr/>
          <p:nvPr/>
        </p:nvSpPr>
        <p:spPr>
          <a:xfrm>
            <a:off x="6064200" y="2118960"/>
            <a:ext cx="2375640" cy="1659240"/>
          </a:xfrm>
          <a:prstGeom prst="rect">
            <a:avLst/>
          </a:prstGeom>
          <a:solidFill>
            <a:srgbClr val="0080D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uFillTx/>
              <a:latin typeface="Source Sans Pro"/>
              <a:ea typeface="Source Sans Pro"/>
            </a:endParaRPr>
          </a:p>
        </p:txBody>
      </p:sp>
      <p:sp>
        <p:nvSpPr>
          <p:cNvPr id="480" name="Rechteck 4"/>
          <p:cNvSpPr/>
          <p:nvPr/>
        </p:nvSpPr>
        <p:spPr>
          <a:xfrm>
            <a:off x="3643920" y="2520720"/>
            <a:ext cx="1944360" cy="723240"/>
          </a:xfrm>
          <a:prstGeom prst="rect">
            <a:avLst/>
          </a:prstGeom>
          <a:solidFill>
            <a:srgbClr val="6E9E3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u="none" strike="noStrike">
                <a:solidFill>
                  <a:schemeClr val="lt1"/>
                </a:solidFill>
                <a:uFillTx/>
                <a:latin typeface="Source Sans Pro"/>
                <a:ea typeface="Source Sans Pro"/>
              </a:rPr>
              <a:t>Service</a:t>
            </a:r>
            <a:endParaRPr lang="en-US" sz="1800" b="0" u="none" strike="noStrike">
              <a:solidFill>
                <a:srgbClr val="FFFFFF"/>
              </a:solidFill>
              <a:uFillTx/>
              <a:latin typeface="Arial"/>
            </a:endParaRPr>
          </a:p>
          <a:p>
            <a:pPr algn="ctr">
              <a:lnSpc>
                <a:spcPct val="100000"/>
              </a:lnSpc>
            </a:pPr>
            <a:r>
              <a:rPr lang="en-US" sz="1050" b="0" u="none" strike="noStrike">
                <a:solidFill>
                  <a:schemeClr val="lt1"/>
                </a:solidFill>
                <a:uFillTx/>
                <a:latin typeface="Source Sans Pro"/>
                <a:ea typeface="Source Sans Pro"/>
              </a:rPr>
              <a:t>mode=prod</a:t>
            </a:r>
            <a:endParaRPr lang="en-US" sz="1050" b="0" u="none" strike="noStrike">
              <a:solidFill>
                <a:srgbClr val="FFFFFF"/>
              </a:solidFill>
              <a:uFillTx/>
              <a:latin typeface="Arial"/>
            </a:endParaRPr>
          </a:p>
        </p:txBody>
      </p:sp>
      <p:sp>
        <p:nvSpPr>
          <p:cNvPr id="481" name="Rechteck 5"/>
          <p:cNvSpPr/>
          <p:nvPr/>
        </p:nvSpPr>
        <p:spPr>
          <a:xfrm>
            <a:off x="6260760" y="2241360"/>
            <a:ext cx="181620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Source Sans Pro"/>
                <a:ea typeface="Source Sans Pro"/>
              </a:rPr>
              <a:t>mode=prod</a:t>
            </a:r>
            <a:endParaRPr lang="en-US" sz="1050" b="0" u="none" strike="noStrike">
              <a:solidFill>
                <a:srgbClr val="FFFFFF"/>
              </a:solidFill>
              <a:uFillTx/>
              <a:latin typeface="Arial"/>
            </a:endParaRPr>
          </a:p>
        </p:txBody>
      </p:sp>
      <p:sp>
        <p:nvSpPr>
          <p:cNvPr id="482" name="Rechteck 6"/>
          <p:cNvSpPr/>
          <p:nvPr/>
        </p:nvSpPr>
        <p:spPr>
          <a:xfrm>
            <a:off x="6627960" y="2704680"/>
            <a:ext cx="167616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Source Sans Pro"/>
                <a:ea typeface="Source Sans Pro"/>
              </a:rPr>
              <a:t>mode=stage</a:t>
            </a:r>
            <a:endParaRPr lang="en-US" sz="1050" b="0" u="none" strike="noStrike">
              <a:solidFill>
                <a:srgbClr val="FFFFFF"/>
              </a:solidFill>
              <a:uFillTx/>
              <a:latin typeface="Arial"/>
            </a:endParaRPr>
          </a:p>
        </p:txBody>
      </p:sp>
      <p:sp>
        <p:nvSpPr>
          <p:cNvPr id="483" name="Rechteck 7"/>
          <p:cNvSpPr/>
          <p:nvPr/>
        </p:nvSpPr>
        <p:spPr>
          <a:xfrm>
            <a:off x="6260760" y="3149280"/>
            <a:ext cx="181620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Source Sans Pro"/>
                <a:ea typeface="Source Sans Pro"/>
              </a:rPr>
              <a:t>mode=prod</a:t>
            </a:r>
            <a:endParaRPr lang="en-US" sz="1050" b="0" u="none" strike="noStrike">
              <a:solidFill>
                <a:srgbClr val="FFFFFF"/>
              </a:solidFill>
              <a:uFillTx/>
              <a:latin typeface="Arial"/>
            </a:endParaRPr>
          </a:p>
        </p:txBody>
      </p:sp>
      <p:sp>
        <p:nvSpPr>
          <p:cNvPr id="484" name="Rechteck 8"/>
          <p:cNvSpPr/>
          <p:nvPr/>
        </p:nvSpPr>
        <p:spPr>
          <a:xfrm>
            <a:off x="703800" y="2118960"/>
            <a:ext cx="2375640" cy="1659240"/>
          </a:xfrm>
          <a:prstGeom prst="rect">
            <a:avLst/>
          </a:prstGeom>
          <a:solidFill>
            <a:srgbClr val="0080D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uFillTx/>
              <a:latin typeface="Source Sans Pro"/>
              <a:ea typeface="Source Sans Pro"/>
            </a:endParaRPr>
          </a:p>
        </p:txBody>
      </p:sp>
      <p:sp>
        <p:nvSpPr>
          <p:cNvPr id="485" name="Rechteck 9"/>
          <p:cNvSpPr/>
          <p:nvPr/>
        </p:nvSpPr>
        <p:spPr>
          <a:xfrm>
            <a:off x="892800" y="2386800"/>
            <a:ext cx="194868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Source Sans Pro"/>
                <a:ea typeface="Source Sans Pro"/>
              </a:rPr>
              <a:t>mode=prod</a:t>
            </a:r>
            <a:endParaRPr lang="en-US" sz="1050" b="0" u="none" strike="noStrike">
              <a:solidFill>
                <a:srgbClr val="FFFFFF"/>
              </a:solidFill>
              <a:uFillTx/>
              <a:latin typeface="Arial"/>
            </a:endParaRPr>
          </a:p>
        </p:txBody>
      </p:sp>
      <p:sp>
        <p:nvSpPr>
          <p:cNvPr id="486" name="Rechteck 10"/>
          <p:cNvSpPr/>
          <p:nvPr/>
        </p:nvSpPr>
        <p:spPr>
          <a:xfrm>
            <a:off x="892800" y="3058200"/>
            <a:ext cx="194868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Source Sans Pro"/>
                <a:ea typeface="Source Sans Pro"/>
              </a:rPr>
              <a:t>mode=test</a:t>
            </a:r>
            <a:endParaRPr lang="en-US" sz="1050" b="0" u="none" strike="noStrike">
              <a:solidFill>
                <a:srgbClr val="FFFFFF"/>
              </a:solidFill>
              <a:uFillTx/>
              <a:latin typeface="Arial"/>
            </a:endParaRPr>
          </a:p>
        </p:txBody>
      </p:sp>
      <p:cxnSp>
        <p:nvCxnSpPr>
          <p:cNvPr id="487" name="Gerade Verbindung mit Pfeil 11"/>
          <p:cNvCxnSpPr>
            <a:stCxn id="480" idx="1"/>
            <a:endCxn id="485" idx="3"/>
          </p:cNvCxnSpPr>
          <p:nvPr/>
        </p:nvCxnSpPr>
        <p:spPr>
          <a:xfrm flipH="1" flipV="1">
            <a:off x="2841480" y="2553840"/>
            <a:ext cx="802800" cy="328680"/>
          </a:xfrm>
          <a:prstGeom prst="straightConnector1">
            <a:avLst/>
          </a:prstGeom>
          <a:ln>
            <a:solidFill>
              <a:srgbClr val="000000"/>
            </a:solidFill>
            <a:round/>
            <a:headEnd type="triangle" w="med" len="med"/>
            <a:tailEnd type="triangle" w="med" len="med"/>
          </a:ln>
        </p:spPr>
      </p:cxnSp>
      <p:cxnSp>
        <p:nvCxnSpPr>
          <p:cNvPr id="488" name="Gerade Verbindung mit Pfeil 13"/>
          <p:cNvCxnSpPr>
            <a:stCxn id="480" idx="3"/>
            <a:endCxn id="481" idx="1"/>
          </p:cNvCxnSpPr>
          <p:nvPr/>
        </p:nvCxnSpPr>
        <p:spPr>
          <a:xfrm flipV="1">
            <a:off x="5588280" y="2408400"/>
            <a:ext cx="672840" cy="474120"/>
          </a:xfrm>
          <a:prstGeom prst="straightConnector1">
            <a:avLst/>
          </a:prstGeom>
          <a:ln>
            <a:solidFill>
              <a:srgbClr val="000000"/>
            </a:solidFill>
            <a:round/>
            <a:headEnd type="triangle" w="med" len="med"/>
            <a:tailEnd type="triangle" w="med" len="med"/>
          </a:ln>
        </p:spPr>
      </p:cxnSp>
      <p:cxnSp>
        <p:nvCxnSpPr>
          <p:cNvPr id="489" name="Gerade Verbindung mit Pfeil 15"/>
          <p:cNvCxnSpPr>
            <a:stCxn id="480" idx="3"/>
            <a:endCxn id="483" idx="1"/>
          </p:cNvCxnSpPr>
          <p:nvPr/>
        </p:nvCxnSpPr>
        <p:spPr>
          <a:xfrm>
            <a:off x="5588280" y="2882160"/>
            <a:ext cx="672840" cy="434520"/>
          </a:xfrm>
          <a:prstGeom prst="straightConnector1">
            <a:avLst/>
          </a:prstGeom>
          <a:ln>
            <a:solidFill>
              <a:srgbClr val="000000"/>
            </a:solidFill>
            <a:round/>
            <a:headEnd type="triangle" w="med" len="med"/>
            <a:tailEnd type="triangle" w="med" len="med"/>
          </a:ln>
        </p:spPr>
      </p:cxnSp>
      <p:sp>
        <p:nvSpPr>
          <p:cNvPr id="490" name="Textfeld 16"/>
          <p:cNvSpPr/>
          <p:nvPr/>
        </p:nvSpPr>
        <p:spPr>
          <a:xfrm>
            <a:off x="761040" y="3476160"/>
            <a:ext cx="100656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0" u="none" strike="noStrike">
                <a:solidFill>
                  <a:schemeClr val="lt1"/>
                </a:solidFill>
                <a:uFillTx/>
                <a:latin typeface="Arial"/>
                <a:ea typeface="Arial"/>
              </a:rPr>
              <a:t>Deployment A</a:t>
            </a:r>
            <a:endParaRPr lang="en-US" sz="1050" b="0" u="none" strike="noStrike">
              <a:solidFill>
                <a:srgbClr val="000000"/>
              </a:solidFill>
              <a:uFillTx/>
              <a:latin typeface="Arial"/>
            </a:endParaRPr>
          </a:p>
        </p:txBody>
      </p:sp>
      <p:sp>
        <p:nvSpPr>
          <p:cNvPr id="491" name="Textfeld 17"/>
          <p:cNvSpPr/>
          <p:nvPr/>
        </p:nvSpPr>
        <p:spPr>
          <a:xfrm>
            <a:off x="7363080" y="3476160"/>
            <a:ext cx="101376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r">
              <a:lnSpc>
                <a:spcPct val="100000"/>
              </a:lnSpc>
            </a:pPr>
            <a:r>
              <a:rPr lang="en-US" sz="1050" b="0" u="none" strike="noStrike">
                <a:solidFill>
                  <a:schemeClr val="lt1"/>
                </a:solidFill>
                <a:uFillTx/>
                <a:latin typeface="Arial"/>
                <a:ea typeface="Arial"/>
              </a:rPr>
              <a:t>Deployment B</a:t>
            </a:r>
            <a:endParaRPr lang="en-US" sz="1050" b="0" u="none" strike="noStrike">
              <a:solidFill>
                <a:srgbClr val="000000"/>
              </a:solidFill>
              <a:uFillTx/>
              <a:latin typeface="Arial"/>
            </a:endParaRPr>
          </a:p>
        </p:txBody>
      </p:sp>
      <p:sp>
        <p:nvSpPr>
          <p:cNvPr id="492" name="Pfeil nach unten 23"/>
          <p:cNvSpPr/>
          <p:nvPr/>
        </p:nvSpPr>
        <p:spPr>
          <a:xfrm>
            <a:off x="4299840" y="1338840"/>
            <a:ext cx="543960" cy="1047600"/>
          </a:xfrm>
          <a:prstGeom prst="downArrow">
            <a:avLst>
              <a:gd name="adj1" fmla="val 50000"/>
              <a:gd name="adj2" fmla="val 50000"/>
            </a:avLst>
          </a:prstGeom>
          <a:solidFill>
            <a:srgbClr val="D7D7D7"/>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4"/>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7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8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85"/>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8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8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488"/>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89"/>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87"/>
                                        </p:tgtEl>
                                        <p:attrNameLst>
                                          <p:attrName>style.visibility</p:attrName>
                                        </p:attrNameLst>
                                      </p:cBhvr>
                                      <p:to>
                                        <p:strVal val="visible"/>
                                      </p:to>
                                    </p:set>
                                  </p:childTnLst>
                                </p:cTn>
                              </p:par>
                              <p:par>
                                <p:cTn id="29" presetID="1" presetClass="emph" presetSubtype="2" fill="hold" nodeType="withEffect">
                                  <p:stCondLst>
                                    <p:cond delay="0"/>
                                  </p:stCondLst>
                                  <p:childTnLst>
                                    <p:animClr clrSpc="rgb" dir="cw">
                                      <p:cBhvr>
                                        <p:cTn id="30" dur="2000" fill="hold"/>
                                        <p:tgtEl>
                                          <p:spTgt spid="485"/>
                                        </p:tgtEl>
                                        <p:attrNameLst>
                                          <p:attrName>fillcolor</p:attrName>
                                        </p:attrNameLst>
                                      </p:cBhvr>
                                      <p:to>
                                        <a:srgbClr val="70AD47"/>
                                      </p:to>
                                    </p:animClr>
                                    <p:set>
                                      <p:cBhvr>
                                        <p:cTn id="31" dur="2000" fill="hold"/>
                                        <p:tgtEl>
                                          <p:spTgt spid="485"/>
                                        </p:tgtEl>
                                        <p:attrNameLst>
                                          <p:attrName>fill.type</p:attrName>
                                        </p:attrNameLst>
                                      </p:cBhvr>
                                      <p:to>
                                        <p:strVal val="solid"/>
                                      </p:to>
                                    </p:set>
                                    <p:set>
                                      <p:cBhvr>
                                        <p:cTn id="32" dur="2000" fill="hold"/>
                                        <p:tgtEl>
                                          <p:spTgt spid="485"/>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481"/>
                                        </p:tgtEl>
                                        <p:attrNameLst>
                                          <p:attrName>fillcolor</p:attrName>
                                        </p:attrNameLst>
                                      </p:cBhvr>
                                      <p:to>
                                        <a:srgbClr val="70AD47"/>
                                      </p:to>
                                    </p:animClr>
                                    <p:set>
                                      <p:cBhvr>
                                        <p:cTn id="35" dur="2000" fill="hold"/>
                                        <p:tgtEl>
                                          <p:spTgt spid="481"/>
                                        </p:tgtEl>
                                        <p:attrNameLst>
                                          <p:attrName>fill.type</p:attrName>
                                        </p:attrNameLst>
                                      </p:cBhvr>
                                      <p:to>
                                        <p:strVal val="solid"/>
                                      </p:to>
                                    </p:set>
                                    <p:set>
                                      <p:cBhvr>
                                        <p:cTn id="36" dur="2000" fill="hold"/>
                                        <p:tgtEl>
                                          <p:spTgt spid="481"/>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483"/>
                                        </p:tgtEl>
                                        <p:attrNameLst>
                                          <p:attrName>fillcolor</p:attrName>
                                        </p:attrNameLst>
                                      </p:cBhvr>
                                      <p:to>
                                        <a:srgbClr val="70AD47"/>
                                      </p:to>
                                    </p:animClr>
                                    <p:set>
                                      <p:cBhvr>
                                        <p:cTn id="39" dur="2000" fill="hold"/>
                                        <p:tgtEl>
                                          <p:spTgt spid="483"/>
                                        </p:tgtEl>
                                        <p:attrNameLst>
                                          <p:attrName>fill.type</p:attrName>
                                        </p:attrNameLst>
                                      </p:cBhvr>
                                      <p:to>
                                        <p:strVal val="solid"/>
                                      </p:to>
                                    </p:set>
                                    <p:set>
                                      <p:cBhvr>
                                        <p:cTn id="40" dur="2000" fill="hold"/>
                                        <p:tgtEl>
                                          <p:spTgt spid="483"/>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49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480"/>
                                        </p:tgtEl>
                                        <p:attrNameLst>
                                          <p:attrName>fillcolor</p:attrName>
                                        </p:attrNameLst>
                                      </p:cBhvr>
                                      <p:to>
                                        <a:srgbClr val="212121"/>
                                      </p:to>
                                    </p:animClr>
                                    <p:set>
                                      <p:cBhvr>
                                        <p:cTn id="49" dur="2000" fill="hold"/>
                                        <p:tgtEl>
                                          <p:spTgt spid="480"/>
                                        </p:tgtEl>
                                        <p:attrNameLst>
                                          <p:attrName>fill.type</p:attrName>
                                        </p:attrNameLst>
                                      </p:cBhvr>
                                      <p:to>
                                        <p:strVal val="solid"/>
                                      </p:to>
                                    </p:set>
                                    <p:set>
                                      <p:cBhvr>
                                        <p:cTn id="50" dur="2000" fill="hold"/>
                                        <p:tgtEl>
                                          <p:spTgt spid="480"/>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2000" fill="hold"/>
                                        <p:tgtEl>
                                          <p:spTgt spid="485"/>
                                        </p:tgtEl>
                                        <p:attrNameLst>
                                          <p:attrName>fillcolor</p:attrName>
                                        </p:attrNameLst>
                                      </p:cBhvr>
                                      <p:to>
                                        <a:srgbClr val="212121"/>
                                      </p:to>
                                    </p:animClr>
                                    <p:set>
                                      <p:cBhvr>
                                        <p:cTn id="53" dur="2000" fill="hold"/>
                                        <p:tgtEl>
                                          <p:spTgt spid="485"/>
                                        </p:tgtEl>
                                        <p:attrNameLst>
                                          <p:attrName>fill.type</p:attrName>
                                        </p:attrNameLst>
                                      </p:cBhvr>
                                      <p:to>
                                        <p:strVal val="solid"/>
                                      </p:to>
                                    </p:set>
                                    <p:set>
                                      <p:cBhvr>
                                        <p:cTn id="54" dur="2000" fill="hold"/>
                                        <p:tgtEl>
                                          <p:spTgt spid="48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Service-Definition</a:t>
            </a:r>
            <a:endParaRPr lang="en-US" sz="2800" b="0" u="none" strike="noStrike">
              <a:solidFill>
                <a:srgbClr val="000000"/>
              </a:solidFill>
              <a:uFillTx/>
              <a:latin typeface="Arial"/>
            </a:endParaRPr>
          </a:p>
        </p:txBody>
      </p:sp>
      <p:sp>
        <p:nvSpPr>
          <p:cNvPr id="494" name="PlaceHolder 2"/>
          <p:cNvSpPr>
            <a:spLocks noGrp="1"/>
          </p:cNvSpPr>
          <p:nvPr>
            <p:ph/>
          </p:nvPr>
        </p:nvSpPr>
        <p:spPr>
          <a:xfrm>
            <a:off x="311760" y="1152360"/>
            <a:ext cx="8520120" cy="3416040"/>
          </a:xfrm>
          <a:prstGeom prst="rect">
            <a:avLst/>
          </a:prstGeom>
          <a:noFill/>
          <a:ln w="0">
            <a:noFill/>
          </a:ln>
        </p:spPr>
        <p:txBody>
          <a:bodyPr lIns="91440" tIns="91440" rIns="91440" bIns="91440" anchor="t">
            <a:normAutofit lnSpcReduction="9999"/>
          </a:bodyPr>
          <a:lstStyle/>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kind: Service</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err="1">
                <a:solidFill>
                  <a:schemeClr val="dk2"/>
                </a:solidFill>
                <a:uFillTx/>
                <a:latin typeface="Source Code Pro Light" panose="020B0309030403020204" pitchFamily="34" charset="0"/>
                <a:ea typeface="Source Code Pro Light" panose="020B0309030403020204" pitchFamily="34" charset="0"/>
              </a:rPr>
              <a:t>apiVersion</a:t>
            </a: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 v1</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metadata:</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  name: service-a</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spec:</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  selector:</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    tier: service-a</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  ports:</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  - protocol: TCP</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    port: 8000</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a:p>
            <a:pPr marL="114480" indent="0">
              <a:lnSpc>
                <a:spcPct val="115000"/>
              </a:lnSpc>
              <a:buNone/>
              <a:tabLst>
                <a:tab pos="0" algn="l"/>
              </a:tabLst>
            </a:pP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    </a:t>
            </a:r>
            <a:r>
              <a:rPr lang="en-US" sz="1800" u="none" strike="noStrike" dirty="0" err="1">
                <a:solidFill>
                  <a:schemeClr val="dk2"/>
                </a:solidFill>
                <a:uFillTx/>
                <a:latin typeface="Source Code Pro Light" panose="020B0309030403020204" pitchFamily="34" charset="0"/>
                <a:ea typeface="Source Code Pro Light" panose="020B0309030403020204" pitchFamily="34" charset="0"/>
              </a:rPr>
              <a:t>targetPort</a:t>
            </a:r>
            <a:r>
              <a:rPr lang="en-US" sz="1800" u="none" strike="noStrike" dirty="0">
                <a:solidFill>
                  <a:schemeClr val="dk2"/>
                </a:solidFill>
                <a:uFillTx/>
                <a:latin typeface="Source Code Pro Light" panose="020B0309030403020204" pitchFamily="34" charset="0"/>
                <a:ea typeface="Source Code Pro Light" panose="020B0309030403020204" pitchFamily="34" charset="0"/>
              </a:rPr>
              <a:t>: 8000</a:t>
            </a:r>
            <a:endParaRPr lang="en-US" sz="1800" u="none" strike="noStrike" dirty="0">
              <a:solidFill>
                <a:srgbClr val="000000"/>
              </a:solidFill>
              <a:uFillTx/>
              <a:latin typeface="Source Code Pro Light" panose="020B0309030403020204" pitchFamily="34" charset="0"/>
              <a:ea typeface="Source Code Pro Light" panose="020B0309030403020204"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5" presetClass="emph" fill="hold" nodeType="clickEffect">
                                  <p:stCondLst>
                                    <p:cond delay="0"/>
                                  </p:stCondLst>
                                  <p:iterate type="lt">
                                    <p:tmAbs val="25"/>
                                  </p:iterate>
                                  <p:childTnLst>
                                    <p:set>
                                      <p:cBhvr>
                                        <p:cTn id="6" dur="indefinite"/>
                                        <p:tgtEl>
                                          <p:spTgt spid="494">
                                            <p:txEl>
                                              <p:pRg st="5" end="5"/>
                                            </p:txEl>
                                          </p:spTgt>
                                        </p:tgtEl>
                                        <p:attrNameLst>
                                          <p:attrName>style.fontWeight</p:attrName>
                                        </p:attrNameLst>
                                      </p:cBhvr>
                                      <p:to>
                                        <p:strVal val="bold"/>
                                      </p:to>
                                    </p:set>
                                  </p:childTnLst>
                                </p:cTn>
                              </p:par>
                              <p:par>
                                <p:cTn id="7" presetID="15" presetClass="emph" fill="hold" nodeType="withEffect">
                                  <p:stCondLst>
                                    <p:cond delay="0"/>
                                  </p:stCondLst>
                                  <p:iterate type="lt">
                                    <p:tmAbs val="25"/>
                                  </p:iterate>
                                  <p:childTnLst>
                                    <p:set>
                                      <p:cBhvr>
                                        <p:cTn id="8" dur="indefinite"/>
                                        <p:tgtEl>
                                          <p:spTgt spid="494">
                                            <p:txEl>
                                              <p:pRg st="6" end="6"/>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94">
                                            <p:txEl>
                                              <p:pRg st="9" end="9"/>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9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dirty="0">
                <a:solidFill>
                  <a:schemeClr val="dk1"/>
                </a:solidFill>
                <a:uFillTx/>
                <a:latin typeface="Open Sans Light"/>
                <a:ea typeface="Open Sans Light"/>
              </a:rPr>
              <a:t>Service-Typen: </a:t>
            </a:r>
            <a:r>
              <a:rPr lang="de-DE" sz="2800" b="0" u="none" strike="noStrike" dirty="0" err="1">
                <a:solidFill>
                  <a:schemeClr val="dk1"/>
                </a:solidFill>
                <a:uFillTx/>
                <a:latin typeface="Open Sans Light"/>
                <a:ea typeface="Open Sans Light"/>
              </a:rPr>
              <a:t>ClusterIP</a:t>
            </a:r>
            <a:endParaRPr lang="en-US" sz="2800" b="0" u="none" strike="noStrike" dirty="0">
              <a:solidFill>
                <a:srgbClr val="000000"/>
              </a:solidFill>
              <a:uFillTx/>
              <a:latin typeface="Arial"/>
            </a:endParaRPr>
          </a:p>
        </p:txBody>
      </p:sp>
      <p:sp>
        <p:nvSpPr>
          <p:cNvPr id="496" name="PlaceHolder 2"/>
          <p:cNvSpPr>
            <a:spLocks noGrp="1"/>
          </p:cNvSpPr>
          <p:nvPr>
            <p:ph/>
          </p:nvPr>
        </p:nvSpPr>
        <p:spPr>
          <a:xfrm>
            <a:off x="311760" y="1152360"/>
            <a:ext cx="8520120" cy="3416040"/>
          </a:xfrm>
          <a:prstGeom prst="rect">
            <a:avLst/>
          </a:prstGeom>
          <a:noFill/>
          <a:ln w="0">
            <a:noFill/>
          </a:ln>
        </p:spPr>
        <p:txBody>
          <a:bodyPr lIns="91440" tIns="91440" rIns="91440" bIns="91440" anchor="t">
            <a:normAutofit/>
          </a:bodyPr>
          <a:lstStyle/>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Am </a:t>
            </a:r>
            <a:r>
              <a:rPr lang="en-US" sz="1800" b="0" u="none" strike="noStrike" dirty="0" err="1">
                <a:solidFill>
                  <a:schemeClr val="dk2"/>
                </a:solidFill>
                <a:uFillTx/>
                <a:latin typeface="Open Sans Light"/>
                <a:ea typeface="Open Sans Light"/>
              </a:rPr>
              <a:t>häufigsten</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verwendet</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Interne IP-</a:t>
            </a:r>
            <a:r>
              <a:rPr lang="en-US" sz="1800" b="0" u="none" strike="noStrike" dirty="0" err="1">
                <a:solidFill>
                  <a:schemeClr val="dk2"/>
                </a:solidFill>
                <a:uFillTx/>
                <a:latin typeface="Open Sans Light"/>
                <a:ea typeface="Open Sans Light"/>
              </a:rPr>
              <a:t>Adresse</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Nur </a:t>
            </a:r>
            <a:r>
              <a:rPr lang="en-US" sz="1800" b="0" u="none" strike="noStrike" dirty="0" err="1">
                <a:solidFill>
                  <a:schemeClr val="dk2"/>
                </a:solidFill>
                <a:uFillTx/>
                <a:latin typeface="Open Sans Light"/>
                <a:ea typeface="Open Sans Light"/>
              </a:rPr>
              <a:t>aus</a:t>
            </a:r>
            <a:r>
              <a:rPr lang="en-US" sz="1800" b="0" u="none" strike="noStrike" dirty="0">
                <a:solidFill>
                  <a:schemeClr val="dk2"/>
                </a:solidFill>
                <a:uFillTx/>
                <a:latin typeface="Open Sans Light"/>
                <a:ea typeface="Open Sans Light"/>
              </a:rPr>
              <a:t> dem Cluster </a:t>
            </a:r>
            <a:r>
              <a:rPr lang="en-US" sz="1800" b="0" u="none" strike="noStrike" dirty="0" err="1">
                <a:solidFill>
                  <a:schemeClr val="dk2"/>
                </a:solidFill>
                <a:uFillTx/>
                <a:latin typeface="Open Sans Light"/>
                <a:ea typeface="Open Sans Light"/>
              </a:rPr>
              <a:t>erreichbar</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Use </a:t>
            </a:r>
            <a:r>
              <a:rPr lang="en-US" sz="1800" dirty="0">
                <a:solidFill>
                  <a:schemeClr val="dk2"/>
                </a:solidFill>
                <a:latin typeface="Open Sans Light"/>
                <a:ea typeface="Open Sans Light"/>
              </a:rPr>
              <a:t>C</a:t>
            </a:r>
            <a:r>
              <a:rPr lang="en-US" sz="1800" b="0" u="none" strike="noStrike" dirty="0">
                <a:solidFill>
                  <a:schemeClr val="dk2"/>
                </a:solidFill>
                <a:uFillTx/>
                <a:latin typeface="Open Sans Light"/>
                <a:ea typeface="Open Sans Light"/>
              </a:rPr>
              <a:t>ase: </a:t>
            </a:r>
            <a:r>
              <a:rPr lang="en-US" sz="1800" b="0" u="none" strike="noStrike" dirty="0" err="1">
                <a:solidFill>
                  <a:schemeClr val="dk2"/>
                </a:solidFill>
                <a:uFillTx/>
                <a:latin typeface="Open Sans Light"/>
                <a:ea typeface="Open Sans Light"/>
              </a:rPr>
              <a:t>Kommunikation</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im</a:t>
            </a:r>
            <a:r>
              <a:rPr lang="en-US" sz="1800" b="0" u="none" strike="noStrike" dirty="0">
                <a:solidFill>
                  <a:schemeClr val="dk2"/>
                </a:solidFill>
                <a:uFillTx/>
                <a:latin typeface="Open Sans Light"/>
                <a:ea typeface="Open Sans Light"/>
              </a:rPr>
              <a:t> Cluster</a:t>
            </a:r>
            <a:endParaRPr lang="en-US" sz="1800" b="0" u="none" strike="noStrike" dirty="0">
              <a:solidFill>
                <a:srgbClr val="000000"/>
              </a:solidFill>
              <a:uFillTx/>
              <a:latin typeface="Open Sans Light"/>
            </a:endParaRPr>
          </a:p>
        </p:txBody>
      </p:sp>
      <p:pic>
        <p:nvPicPr>
          <p:cNvPr id="497" name="Grafik 3"/>
          <p:cNvPicPr/>
          <p:nvPr/>
        </p:nvPicPr>
        <p:blipFill>
          <a:blip r:embed="rId3"/>
          <a:stretch/>
        </p:blipFill>
        <p:spPr>
          <a:xfrm>
            <a:off x="5160960" y="1247760"/>
            <a:ext cx="3670920" cy="299808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Service-Types: NodePort</a:t>
            </a:r>
            <a:endParaRPr lang="en-US" sz="2800" b="0" u="none" strike="noStrike">
              <a:solidFill>
                <a:srgbClr val="000000"/>
              </a:solidFill>
              <a:uFillTx/>
              <a:latin typeface="Arial"/>
            </a:endParaRPr>
          </a:p>
        </p:txBody>
      </p:sp>
      <p:sp>
        <p:nvSpPr>
          <p:cNvPr id="499" name="PlaceHolder 2"/>
          <p:cNvSpPr>
            <a:spLocks noGrp="1"/>
          </p:cNvSpPr>
          <p:nvPr>
            <p:ph/>
          </p:nvPr>
        </p:nvSpPr>
        <p:spPr>
          <a:xfrm>
            <a:off x="311760" y="1152360"/>
            <a:ext cx="8520120" cy="3416040"/>
          </a:xfrm>
          <a:prstGeom prst="rect">
            <a:avLst/>
          </a:prstGeom>
          <a:noFill/>
          <a:ln w="0">
            <a:noFill/>
          </a:ln>
        </p:spPr>
        <p:txBody>
          <a:bodyPr lIns="91440" tIns="91440" rIns="91440" bIns="91440" anchor="t">
            <a:normAutofit lnSpcReduction="9999"/>
          </a:bodyPr>
          <a:lstStyle/>
          <a:p>
            <a:pPr marL="285840" indent="-285840">
              <a:lnSpc>
                <a:spcPct val="200000"/>
              </a:lnSpc>
              <a:buClr>
                <a:srgbClr val="595959"/>
              </a:buClr>
              <a:buFont typeface="Arial"/>
              <a:buChar char="•"/>
            </a:pPr>
            <a:r>
              <a:rPr lang="en-US" sz="1800" b="0" u="none" strike="noStrike" dirty="0" err="1">
                <a:solidFill>
                  <a:schemeClr val="dk2"/>
                </a:solidFill>
                <a:uFillTx/>
                <a:latin typeface="Open Sans Light"/>
                <a:ea typeface="Open Sans Light"/>
              </a:rPr>
              <a:t>Erweiterung</a:t>
            </a:r>
            <a:r>
              <a:rPr lang="en-US" sz="1800" b="0" u="none" strike="noStrike" dirty="0">
                <a:solidFill>
                  <a:schemeClr val="dk2"/>
                </a:solidFill>
                <a:uFillTx/>
                <a:latin typeface="Open Sans Light"/>
                <a:ea typeface="Open Sans Light"/>
              </a:rPr>
              <a:t> von </a:t>
            </a:r>
            <a:r>
              <a:rPr lang="en-US" sz="1800" b="0" u="none" strike="noStrike" dirty="0" err="1">
                <a:solidFill>
                  <a:schemeClr val="dk2"/>
                </a:solidFill>
                <a:uFillTx/>
                <a:latin typeface="Open Sans Light"/>
                <a:ea typeface="Open Sans Light"/>
              </a:rPr>
              <a:t>ClusterIP</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Cluster-</a:t>
            </a:r>
            <a:r>
              <a:rPr lang="en-US" sz="1800" b="0" u="none" strike="noStrike" dirty="0" err="1">
                <a:solidFill>
                  <a:schemeClr val="dk2"/>
                </a:solidFill>
                <a:uFillTx/>
                <a:latin typeface="Open Sans Light"/>
                <a:ea typeface="Open Sans Light"/>
              </a:rPr>
              <a:t>weite</a:t>
            </a:r>
            <a:r>
              <a:rPr lang="en-US" sz="1800" b="0" u="none" strike="noStrike" dirty="0">
                <a:solidFill>
                  <a:schemeClr val="dk2"/>
                </a:solidFill>
                <a:uFillTx/>
                <a:latin typeface="Open Sans Light"/>
                <a:ea typeface="Open Sans Light"/>
              </a:rPr>
              <a:t> IP</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Service </a:t>
            </a:r>
            <a:r>
              <a:rPr lang="en-US" sz="1800" b="0" u="none" strike="noStrike" dirty="0" err="1">
                <a:solidFill>
                  <a:schemeClr val="dk2"/>
                </a:solidFill>
                <a:uFillTx/>
                <a:latin typeface="Open Sans Light"/>
                <a:ea typeface="Open Sans Light"/>
              </a:rPr>
              <a:t>ist</a:t>
            </a:r>
            <a:r>
              <a:rPr lang="en-US" sz="1800" b="0" u="none" strike="noStrike" dirty="0">
                <a:solidFill>
                  <a:schemeClr val="dk2"/>
                </a:solidFill>
                <a:uFillTx/>
                <a:latin typeface="Open Sans Light"/>
                <a:ea typeface="Open Sans Light"/>
              </a:rPr>
              <a:t> extern </a:t>
            </a:r>
            <a:r>
              <a:rPr lang="en-US" sz="1800" b="0" u="none" strike="noStrike" dirty="0" err="1">
                <a:solidFill>
                  <a:schemeClr val="dk2"/>
                </a:solidFill>
                <a:uFillTx/>
                <a:latin typeface="Open Sans Light"/>
                <a:ea typeface="Open Sans Light"/>
              </a:rPr>
              <a:t>erreichbar</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Service </a:t>
            </a:r>
            <a:r>
              <a:rPr lang="en-US" sz="1800" b="0" u="none" strike="noStrike" dirty="0" err="1">
                <a:solidFill>
                  <a:schemeClr val="dk2"/>
                </a:solidFill>
                <a:uFillTx/>
                <a:latin typeface="Open Sans Light"/>
                <a:ea typeface="Open Sans Light"/>
              </a:rPr>
              <a:t>kann</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über</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jede</a:t>
            </a:r>
            <a:r>
              <a:rPr lang="en-US" sz="1800" b="0" u="none" strike="noStrike" dirty="0">
                <a:solidFill>
                  <a:schemeClr val="dk2"/>
                </a:solidFill>
                <a:uFillTx/>
                <a:latin typeface="Open Sans Light"/>
                <a:ea typeface="Open Sans Light"/>
              </a:rPr>
              <a:t> Node-IP </a:t>
            </a:r>
            <a:r>
              <a:rPr lang="en-US" sz="1800" b="0" u="none" strike="noStrike" dirty="0" err="1">
                <a:solidFill>
                  <a:schemeClr val="dk2"/>
                </a:solidFill>
                <a:uFillTx/>
                <a:latin typeface="Open Sans Light"/>
                <a:ea typeface="Open Sans Light"/>
              </a:rPr>
              <a:t>erreicht</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werden</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Port: 30000-32767</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Use Case: Externe </a:t>
            </a:r>
            <a:r>
              <a:rPr lang="en-US" sz="1800" b="0" u="none" strike="noStrike" dirty="0" err="1">
                <a:solidFill>
                  <a:schemeClr val="dk2"/>
                </a:solidFill>
                <a:uFillTx/>
                <a:latin typeface="Open Sans Light"/>
                <a:ea typeface="Open Sans Light"/>
              </a:rPr>
              <a:t>Erreichbarkeit</a:t>
            </a:r>
            <a:endParaRPr lang="en-US" sz="1800" b="0" u="none" strike="noStrike" dirty="0">
              <a:solidFill>
                <a:srgbClr val="000000"/>
              </a:solidFill>
              <a:uFillTx/>
              <a:latin typeface="Open Sans Light"/>
            </a:endParaRPr>
          </a:p>
        </p:txBody>
      </p:sp>
      <p:pic>
        <p:nvPicPr>
          <p:cNvPr id="500" name="Grafik 4"/>
          <p:cNvPicPr/>
          <p:nvPr/>
        </p:nvPicPr>
        <p:blipFill>
          <a:blip r:embed="rId3"/>
          <a:stretch/>
        </p:blipFill>
        <p:spPr>
          <a:xfrm>
            <a:off x="5605920" y="1308600"/>
            <a:ext cx="3142080" cy="346716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Service-Types: LoadBalancer</a:t>
            </a:r>
            <a:endParaRPr lang="en-US" sz="2800" b="0" u="none" strike="noStrike">
              <a:solidFill>
                <a:srgbClr val="000000"/>
              </a:solidFill>
              <a:uFillTx/>
              <a:latin typeface="Arial"/>
            </a:endParaRPr>
          </a:p>
        </p:txBody>
      </p:sp>
      <p:sp>
        <p:nvSpPr>
          <p:cNvPr id="502" name="PlaceHolder 2"/>
          <p:cNvSpPr>
            <a:spLocks noGrp="1"/>
          </p:cNvSpPr>
          <p:nvPr>
            <p:ph/>
          </p:nvPr>
        </p:nvSpPr>
        <p:spPr>
          <a:xfrm>
            <a:off x="311760" y="1152360"/>
            <a:ext cx="8520120" cy="3416040"/>
          </a:xfrm>
          <a:prstGeom prst="rect">
            <a:avLst/>
          </a:prstGeom>
          <a:noFill/>
          <a:ln w="0">
            <a:noFill/>
          </a:ln>
        </p:spPr>
        <p:txBody>
          <a:bodyPr lIns="91440" tIns="91440" rIns="91440" bIns="91440" anchor="t">
            <a:normAutofit/>
          </a:bodyPr>
          <a:lstStyle/>
          <a:p>
            <a:pPr marL="285840" indent="-285840">
              <a:lnSpc>
                <a:spcPct val="200000"/>
              </a:lnSpc>
              <a:buClr>
                <a:srgbClr val="595959"/>
              </a:buClr>
              <a:buFont typeface="Arial"/>
              <a:buChar char="•"/>
            </a:pPr>
            <a:r>
              <a:rPr lang="en-US" sz="1800" b="0" u="none" strike="noStrike" dirty="0" err="1">
                <a:solidFill>
                  <a:schemeClr val="dk2"/>
                </a:solidFill>
                <a:uFillTx/>
                <a:latin typeface="Open Sans Light"/>
                <a:ea typeface="Open Sans Light"/>
              </a:rPr>
              <a:t>Erweiterung</a:t>
            </a:r>
            <a:r>
              <a:rPr lang="en-US" sz="1800" b="0" u="none" strike="noStrike" dirty="0">
                <a:solidFill>
                  <a:schemeClr val="dk2"/>
                </a:solidFill>
                <a:uFillTx/>
                <a:latin typeface="Open Sans Light"/>
                <a:ea typeface="Open Sans Light"/>
              </a:rPr>
              <a:t> von </a:t>
            </a:r>
            <a:r>
              <a:rPr lang="en-US" sz="1800" b="0" u="none" strike="noStrike" dirty="0" err="1">
                <a:solidFill>
                  <a:schemeClr val="dk2"/>
                </a:solidFill>
                <a:uFillTx/>
                <a:latin typeface="Open Sans Light"/>
                <a:ea typeface="Open Sans Light"/>
              </a:rPr>
              <a:t>NodePort</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err="1">
                <a:solidFill>
                  <a:schemeClr val="dk2"/>
                </a:solidFill>
                <a:uFillTx/>
                <a:latin typeface="Open Sans Light"/>
                <a:ea typeface="Open Sans Light"/>
              </a:rPr>
              <a:t>Verwendet</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externen</a:t>
            </a:r>
            <a:r>
              <a:rPr lang="en-US" sz="1800" b="0" u="none" strike="noStrike" dirty="0">
                <a:solidFill>
                  <a:schemeClr val="dk2"/>
                </a:solidFill>
                <a:uFillTx/>
                <a:latin typeface="Open Sans Light"/>
                <a:ea typeface="Open Sans Light"/>
              </a:rPr>
              <a:t> Load Balancer</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err="1">
                <a:solidFill>
                  <a:schemeClr val="dk2"/>
                </a:solidFill>
                <a:uFillTx/>
                <a:latin typeface="Open Sans Light"/>
                <a:ea typeface="Open Sans Light"/>
              </a:rPr>
              <a:t>Normalerweise</a:t>
            </a:r>
            <a:r>
              <a:rPr lang="en-US" sz="1800" b="0" u="none" strike="noStrike" dirty="0">
                <a:solidFill>
                  <a:schemeClr val="dk2"/>
                </a:solidFill>
                <a:uFillTx/>
                <a:latin typeface="Open Sans Light"/>
                <a:ea typeface="Open Sans Light"/>
              </a:rPr>
              <a:t> </a:t>
            </a:r>
            <a:r>
              <a:rPr lang="en-US" sz="1800" b="0" u="none" strike="noStrike" dirty="0" err="1">
                <a:solidFill>
                  <a:schemeClr val="dk2"/>
                </a:solidFill>
                <a:uFillTx/>
                <a:latin typeface="Open Sans Light"/>
                <a:ea typeface="Open Sans Light"/>
              </a:rPr>
              <a:t>über</a:t>
            </a:r>
            <a:r>
              <a:rPr lang="en-US" sz="1800" b="0" u="none" strike="noStrike" dirty="0">
                <a:solidFill>
                  <a:schemeClr val="dk2"/>
                </a:solidFill>
                <a:uFillTx/>
                <a:latin typeface="Open Sans Light"/>
                <a:ea typeface="Open Sans Light"/>
              </a:rPr>
              <a:t> Cloud-Provider </a:t>
            </a:r>
            <a:r>
              <a:rPr lang="en-US" sz="1800" b="0" u="none" strike="noStrike" dirty="0" err="1">
                <a:solidFill>
                  <a:schemeClr val="dk2"/>
                </a:solidFill>
                <a:uFillTx/>
                <a:latin typeface="Open Sans Light"/>
                <a:ea typeface="Open Sans Light"/>
              </a:rPr>
              <a:t>verwendet</a:t>
            </a:r>
            <a:endParaRPr lang="en-US" sz="1800" b="0" u="none" strike="noStrike" dirty="0">
              <a:solidFill>
                <a:srgbClr val="000000"/>
              </a:solidFill>
              <a:uFillTx/>
              <a:latin typeface="Open Sans Light"/>
            </a:endParaRPr>
          </a:p>
          <a:p>
            <a:pPr marL="285840" indent="-285840">
              <a:lnSpc>
                <a:spcPct val="200000"/>
              </a:lnSpc>
              <a:buClr>
                <a:srgbClr val="595959"/>
              </a:buClr>
              <a:buFont typeface="Arial"/>
              <a:buChar char="•"/>
            </a:pPr>
            <a:r>
              <a:rPr lang="en-US" sz="1800" b="0" u="none" strike="noStrike" dirty="0">
                <a:solidFill>
                  <a:schemeClr val="dk2"/>
                </a:solidFill>
                <a:uFillTx/>
                <a:latin typeface="Open Sans Light"/>
                <a:ea typeface="Open Sans Light"/>
              </a:rPr>
              <a:t>Use </a:t>
            </a:r>
            <a:r>
              <a:rPr lang="en-US" sz="1800" dirty="0">
                <a:solidFill>
                  <a:schemeClr val="dk2"/>
                </a:solidFill>
                <a:latin typeface="Open Sans Light"/>
                <a:ea typeface="Open Sans Light"/>
              </a:rPr>
              <a:t>C</a:t>
            </a:r>
            <a:r>
              <a:rPr lang="en-US" sz="1800" b="0" u="none" strike="noStrike" dirty="0">
                <a:solidFill>
                  <a:schemeClr val="dk2"/>
                </a:solidFill>
                <a:uFillTx/>
                <a:latin typeface="Open Sans Light"/>
                <a:ea typeface="Open Sans Light"/>
              </a:rPr>
              <a:t>ase: Externe </a:t>
            </a:r>
            <a:r>
              <a:rPr lang="en-US" sz="1800" b="0" u="none" strike="noStrike" dirty="0" err="1">
                <a:solidFill>
                  <a:schemeClr val="dk2"/>
                </a:solidFill>
                <a:uFillTx/>
                <a:latin typeface="Open Sans Light"/>
                <a:ea typeface="Open Sans Light"/>
              </a:rPr>
              <a:t>Erreichbarkeit</a:t>
            </a:r>
            <a:endParaRPr lang="en-US" sz="1800" b="0" u="none" strike="noStrike" dirty="0">
              <a:solidFill>
                <a:srgbClr val="000000"/>
              </a:solidFill>
              <a:uFillTx/>
              <a:latin typeface="Open Sans Light"/>
            </a:endParaRPr>
          </a:p>
        </p:txBody>
      </p:sp>
      <p:pic>
        <p:nvPicPr>
          <p:cNvPr id="503" name="Grafik 3"/>
          <p:cNvPicPr/>
          <p:nvPr/>
        </p:nvPicPr>
        <p:blipFill>
          <a:blip r:embed="rId3"/>
          <a:stretch/>
        </p:blipFill>
        <p:spPr>
          <a:xfrm>
            <a:off x="5883840" y="1239120"/>
            <a:ext cx="2948040" cy="307512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en-US" sz="3600" b="0" u="none" strike="noStrike">
                <a:solidFill>
                  <a:schemeClr val="dk1"/>
                </a:solidFill>
                <a:uFillTx/>
                <a:latin typeface="Open Sans Light"/>
                <a:ea typeface="Open Sans Light"/>
              </a:rPr>
              <a:t>Ingress</a:t>
            </a:r>
            <a:endParaRPr lang="en-US" sz="3600" b="0" u="none" strike="noStrike">
              <a:solidFill>
                <a:srgbClr val="000000"/>
              </a:solidFill>
              <a:uFillTx/>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a:solidFill>
                  <a:schemeClr val="dk1"/>
                </a:solidFill>
                <a:uFillTx/>
                <a:latin typeface="Open Sans Light"/>
                <a:ea typeface="Open Sans Light"/>
              </a:rPr>
              <a:t>Ingress</a:t>
            </a:r>
            <a:endParaRPr lang="en-US" sz="2800" b="0" u="none" strike="noStrike">
              <a:solidFill>
                <a:srgbClr val="000000"/>
              </a:solidFill>
              <a:uFillTx/>
              <a:latin typeface="Arial"/>
            </a:endParaRPr>
          </a:p>
        </p:txBody>
      </p:sp>
      <p:sp>
        <p:nvSpPr>
          <p:cNvPr id="509"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115000"/>
              </a:lnSpc>
              <a:buClr>
                <a:srgbClr val="595959"/>
              </a:buClr>
              <a:buFont typeface="Arial"/>
              <a:buChar char="•"/>
            </a:pPr>
            <a:r>
              <a:rPr lang="en-US" sz="1800" b="0" u="none" strike="noStrike" dirty="0" err="1">
                <a:solidFill>
                  <a:schemeClr val="dk2"/>
                </a:solidFill>
                <a:uFillTx/>
                <a:latin typeface="Open Sans Light"/>
                <a:ea typeface="Open Sans Light"/>
              </a:rPr>
              <a:t>Spezielle</a:t>
            </a:r>
            <a:r>
              <a:rPr lang="en-US" sz="1800" b="0" u="none" strike="noStrike" dirty="0">
                <a:solidFill>
                  <a:schemeClr val="dk2"/>
                </a:solidFill>
                <a:uFillTx/>
                <a:latin typeface="Open Sans Light"/>
                <a:ea typeface="Open Sans Light"/>
              </a:rPr>
              <a:t> Service-Art</a:t>
            </a:r>
            <a:endParaRPr lang="en-US" sz="1800" b="0" u="none" strike="noStrike" dirty="0">
              <a:solidFill>
                <a:srgbClr val="000000"/>
              </a:solidFill>
              <a:uFillTx/>
              <a:latin typeface="Open Sans Light"/>
            </a:endParaRPr>
          </a:p>
          <a:p>
            <a:pPr indent="0">
              <a:lnSpc>
                <a:spcPct val="115000"/>
              </a:lnSpc>
              <a:buNone/>
            </a:pPr>
            <a:endParaRPr lang="en-US" sz="1800" b="0" u="none" strike="noStrike" dirty="0">
              <a:solidFill>
                <a:srgbClr val="000000"/>
              </a:solidFill>
              <a:uFillTx/>
              <a:latin typeface="Open Sans Light"/>
            </a:endParaRPr>
          </a:p>
          <a:p>
            <a:pPr marL="457200" indent="-343080">
              <a:lnSpc>
                <a:spcPct val="115000"/>
              </a:lnSpc>
              <a:buClr>
                <a:srgbClr val="595959"/>
              </a:buClr>
              <a:buFont typeface="Arial"/>
              <a:buChar char="•"/>
            </a:pPr>
            <a:r>
              <a:rPr lang="en-US" sz="1800" b="0" u="none" strike="noStrike" dirty="0" err="1">
                <a:solidFill>
                  <a:schemeClr val="dk2"/>
                </a:solidFill>
                <a:uFillTx/>
                <a:latin typeface="Open Sans Light"/>
                <a:ea typeface="Open Sans Light"/>
              </a:rPr>
              <a:t>Zugriff</a:t>
            </a:r>
            <a:r>
              <a:rPr lang="en-US" sz="1800" b="0" u="none" strike="noStrike" dirty="0">
                <a:solidFill>
                  <a:schemeClr val="dk2"/>
                </a:solidFill>
                <a:uFillTx/>
                <a:latin typeface="Open Sans Light"/>
                <a:ea typeface="Open Sans Light"/>
              </a:rPr>
              <a:t> via HTTP / HTTPS</a:t>
            </a:r>
            <a:endParaRPr lang="en-US" sz="1800" b="0" u="none" strike="noStrike" dirty="0">
              <a:solidFill>
                <a:srgbClr val="000000"/>
              </a:solidFill>
              <a:uFillTx/>
              <a:latin typeface="Open Sans Light"/>
            </a:endParaRPr>
          </a:p>
          <a:p>
            <a:pPr indent="0">
              <a:lnSpc>
                <a:spcPct val="115000"/>
              </a:lnSpc>
              <a:buNone/>
            </a:pPr>
            <a:endParaRPr lang="en-US" sz="1800" b="0" u="none" strike="noStrike" dirty="0">
              <a:solidFill>
                <a:srgbClr val="000000"/>
              </a:solidFill>
              <a:uFillTx/>
              <a:latin typeface="Open Sans Light"/>
            </a:endParaRPr>
          </a:p>
          <a:p>
            <a:pPr marL="457200" indent="-343080">
              <a:lnSpc>
                <a:spcPct val="115000"/>
              </a:lnSpc>
              <a:buClr>
                <a:srgbClr val="595959"/>
              </a:buClr>
              <a:buFont typeface="Arial"/>
              <a:buChar char="•"/>
            </a:pPr>
            <a:r>
              <a:rPr lang="en-US" sz="1800" b="0" u="none" strike="noStrike" dirty="0" err="1">
                <a:solidFill>
                  <a:schemeClr val="dk2"/>
                </a:solidFill>
                <a:uFillTx/>
                <a:latin typeface="Open Sans Light"/>
                <a:ea typeface="Open Sans Light"/>
              </a:rPr>
              <a:t>Regelbasiert</a:t>
            </a:r>
            <a:endParaRPr lang="en-US" sz="1800" b="0" u="none" strike="noStrike" dirty="0">
              <a:solidFill>
                <a:srgbClr val="000000"/>
              </a:solidFill>
              <a:uFillTx/>
              <a:latin typeface="Open Sans Light"/>
            </a:endParaRPr>
          </a:p>
          <a:p>
            <a:pPr indent="0">
              <a:lnSpc>
                <a:spcPct val="115000"/>
              </a:lnSpc>
              <a:buNone/>
            </a:pPr>
            <a:endParaRPr lang="en-US" sz="1800" b="0" u="none" strike="noStrike" dirty="0">
              <a:solidFill>
                <a:srgbClr val="000000"/>
              </a:solidFill>
              <a:uFillTx/>
              <a:latin typeface="Open Sans Light"/>
            </a:endParaRPr>
          </a:p>
          <a:p>
            <a:pPr marL="457200" indent="-343080">
              <a:lnSpc>
                <a:spcPct val="115000"/>
              </a:lnSpc>
              <a:buClr>
                <a:srgbClr val="595959"/>
              </a:buClr>
              <a:buFont typeface="Arial"/>
              <a:buChar char="•"/>
            </a:pPr>
            <a:r>
              <a:rPr lang="en-US" sz="1800" b="0" u="none" strike="noStrike" dirty="0">
                <a:solidFill>
                  <a:schemeClr val="dk2"/>
                </a:solidFill>
                <a:uFillTx/>
                <a:latin typeface="Open Sans Light"/>
                <a:ea typeface="Open Sans Light"/>
              </a:rPr>
              <a:t>Load-Balancing</a:t>
            </a:r>
            <a:endParaRPr lang="en-US" sz="1800" b="0" u="none" strike="noStrike" dirty="0">
              <a:solidFill>
                <a:srgbClr val="000000"/>
              </a:solidFill>
              <a:uFillTx/>
              <a:latin typeface="Open Sans Light"/>
            </a:endParaRPr>
          </a:p>
          <a:p>
            <a:pPr indent="0">
              <a:lnSpc>
                <a:spcPct val="115000"/>
              </a:lnSpc>
              <a:buNone/>
            </a:pPr>
            <a:endParaRPr lang="en-US" sz="1800" b="0" u="none" strike="noStrike" dirty="0">
              <a:solidFill>
                <a:srgbClr val="000000"/>
              </a:solidFill>
              <a:uFillTx/>
              <a:latin typeface="Open Sans Light"/>
            </a:endParaRPr>
          </a:p>
          <a:p>
            <a:pPr marL="457200" indent="-343080">
              <a:lnSpc>
                <a:spcPct val="115000"/>
              </a:lnSpc>
              <a:buClr>
                <a:srgbClr val="595959"/>
              </a:buClr>
              <a:buFont typeface="Arial"/>
              <a:buChar char="•"/>
            </a:pPr>
            <a:r>
              <a:rPr lang="en-US" sz="1800" b="0" u="none" strike="noStrike" dirty="0">
                <a:solidFill>
                  <a:schemeClr val="dk2"/>
                </a:solidFill>
                <a:uFillTx/>
                <a:latin typeface="Open Sans Light"/>
                <a:ea typeface="Open Sans Light"/>
              </a:rPr>
              <a:t>SSL-Termination</a:t>
            </a:r>
            <a:endParaRPr lang="en-US" sz="1800" b="0" u="none" strike="noStrike" dirty="0">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0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0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b="0" u="none" strike="noStrike">
                <a:solidFill>
                  <a:schemeClr val="dk1"/>
                </a:solidFill>
                <a:uFillTx/>
                <a:latin typeface="Open Sans Light"/>
                <a:ea typeface="Open Sans Light"/>
              </a:rPr>
              <a:t>Ingress</a:t>
            </a:r>
            <a:endParaRPr lang="en-US" sz="2800" b="0" u="none" strike="noStrike">
              <a:solidFill>
                <a:srgbClr val="000000"/>
              </a:solidFill>
              <a:uFillTx/>
              <a:latin typeface="Arial"/>
            </a:endParaRPr>
          </a:p>
        </p:txBody>
      </p:sp>
      <p:sp>
        <p:nvSpPr>
          <p:cNvPr id="511"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indent="0">
              <a:spcBef>
                <a:spcPts val="1417"/>
              </a:spcBef>
              <a:buNone/>
            </a:pPr>
            <a:endParaRPr lang="en-US" sz="1800" b="0" u="none" strike="noStrike">
              <a:solidFill>
                <a:schemeClr val="dk2"/>
              </a:solidFill>
              <a:uFillTx/>
              <a:latin typeface="Open Sans Light"/>
              <a:ea typeface="Open Sans Light"/>
            </a:endParaRPr>
          </a:p>
        </p:txBody>
      </p:sp>
      <p:sp>
        <p:nvSpPr>
          <p:cNvPr id="512" name="Rechteck 4"/>
          <p:cNvSpPr/>
          <p:nvPr/>
        </p:nvSpPr>
        <p:spPr>
          <a:xfrm>
            <a:off x="1502280" y="2737800"/>
            <a:ext cx="2790000" cy="669240"/>
          </a:xfrm>
          <a:prstGeom prst="rect">
            <a:avLst/>
          </a:prstGeom>
          <a:solidFill>
            <a:schemeClr val="accent5"/>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Arial"/>
                <a:ea typeface="Arial"/>
              </a:rPr>
              <a:t>Service</a:t>
            </a:r>
            <a:endParaRPr lang="en-US" sz="1050" b="0" u="none" strike="noStrike">
              <a:solidFill>
                <a:srgbClr val="FFFFFF"/>
              </a:solidFill>
              <a:uFillTx/>
              <a:latin typeface="Arial"/>
            </a:endParaRPr>
          </a:p>
        </p:txBody>
      </p:sp>
      <p:sp>
        <p:nvSpPr>
          <p:cNvPr id="513" name="Rechteck 5"/>
          <p:cNvSpPr/>
          <p:nvPr/>
        </p:nvSpPr>
        <p:spPr>
          <a:xfrm>
            <a:off x="4816800" y="2737800"/>
            <a:ext cx="2790000" cy="669240"/>
          </a:xfrm>
          <a:prstGeom prst="rect">
            <a:avLst/>
          </a:prstGeom>
          <a:solidFill>
            <a:schemeClr val="accent5"/>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Arial"/>
                <a:ea typeface="Arial"/>
              </a:rPr>
              <a:t>Service</a:t>
            </a:r>
            <a:endParaRPr lang="en-US" sz="1050" b="0" u="none" strike="noStrike">
              <a:solidFill>
                <a:srgbClr val="FFFFFF"/>
              </a:solidFill>
              <a:uFillTx/>
              <a:latin typeface="Arial"/>
            </a:endParaRPr>
          </a:p>
        </p:txBody>
      </p:sp>
      <p:sp>
        <p:nvSpPr>
          <p:cNvPr id="514" name="Rechteck 6"/>
          <p:cNvSpPr/>
          <p:nvPr/>
        </p:nvSpPr>
        <p:spPr>
          <a:xfrm>
            <a:off x="30096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Arial"/>
                <a:ea typeface="Arial"/>
              </a:rPr>
              <a:t>Deployment</a:t>
            </a:r>
            <a:endParaRPr lang="en-US" sz="1050" b="0" u="none" strike="noStrike">
              <a:solidFill>
                <a:srgbClr val="000000"/>
              </a:solidFill>
              <a:uFillTx/>
              <a:latin typeface="Arial"/>
            </a:endParaRPr>
          </a:p>
        </p:txBody>
      </p:sp>
      <p:sp>
        <p:nvSpPr>
          <p:cNvPr id="515" name="Rechteck 7"/>
          <p:cNvSpPr/>
          <p:nvPr/>
        </p:nvSpPr>
        <p:spPr>
          <a:xfrm>
            <a:off x="176508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Arial"/>
                <a:ea typeface="Arial"/>
              </a:rPr>
              <a:t>Deployment</a:t>
            </a:r>
            <a:endParaRPr lang="en-US" sz="1050" b="0" u="none" strike="noStrike">
              <a:solidFill>
                <a:srgbClr val="000000"/>
              </a:solidFill>
              <a:uFillTx/>
              <a:latin typeface="Arial"/>
            </a:endParaRPr>
          </a:p>
        </p:txBody>
      </p:sp>
      <p:sp>
        <p:nvSpPr>
          <p:cNvPr id="516" name="Rechteck 8"/>
          <p:cNvSpPr/>
          <p:nvPr/>
        </p:nvSpPr>
        <p:spPr>
          <a:xfrm>
            <a:off x="322920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Arial"/>
                <a:ea typeface="Arial"/>
              </a:rPr>
              <a:t>Deployment</a:t>
            </a:r>
            <a:endParaRPr lang="en-US" sz="1050" b="0" u="none" strike="noStrike">
              <a:solidFill>
                <a:srgbClr val="000000"/>
              </a:solidFill>
              <a:uFillTx/>
              <a:latin typeface="Arial"/>
            </a:endParaRPr>
          </a:p>
        </p:txBody>
      </p:sp>
      <p:sp>
        <p:nvSpPr>
          <p:cNvPr id="517" name="Rechteck 9"/>
          <p:cNvSpPr/>
          <p:nvPr/>
        </p:nvSpPr>
        <p:spPr>
          <a:xfrm>
            <a:off x="469332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Arial"/>
                <a:ea typeface="Arial"/>
              </a:rPr>
              <a:t>Deployment</a:t>
            </a:r>
            <a:endParaRPr lang="en-US" sz="1050" b="0" u="none" strike="noStrike">
              <a:solidFill>
                <a:srgbClr val="000000"/>
              </a:solidFill>
              <a:uFillTx/>
              <a:latin typeface="Arial"/>
            </a:endParaRPr>
          </a:p>
        </p:txBody>
      </p:sp>
      <p:sp>
        <p:nvSpPr>
          <p:cNvPr id="518" name="Rechteck 10"/>
          <p:cNvSpPr/>
          <p:nvPr/>
        </p:nvSpPr>
        <p:spPr>
          <a:xfrm>
            <a:off x="615744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Arial"/>
                <a:ea typeface="Arial"/>
              </a:rPr>
              <a:t>Deployment</a:t>
            </a:r>
            <a:endParaRPr lang="en-US" sz="1050" b="0" u="none" strike="noStrike">
              <a:solidFill>
                <a:srgbClr val="000000"/>
              </a:solidFill>
              <a:uFillTx/>
              <a:latin typeface="Arial"/>
            </a:endParaRPr>
          </a:p>
        </p:txBody>
      </p:sp>
      <p:sp>
        <p:nvSpPr>
          <p:cNvPr id="519" name="Rechteck 11"/>
          <p:cNvSpPr/>
          <p:nvPr/>
        </p:nvSpPr>
        <p:spPr>
          <a:xfrm>
            <a:off x="762156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Arial"/>
                <a:ea typeface="Arial"/>
              </a:rPr>
              <a:t>Deployment</a:t>
            </a:r>
            <a:endParaRPr lang="en-US" sz="1050" b="0" u="none" strike="noStrike">
              <a:solidFill>
                <a:srgbClr val="000000"/>
              </a:solidFill>
              <a:uFillTx/>
              <a:latin typeface="Arial"/>
            </a:endParaRPr>
          </a:p>
        </p:txBody>
      </p:sp>
      <p:sp>
        <p:nvSpPr>
          <p:cNvPr id="520" name="Rechteck 12"/>
          <p:cNvSpPr/>
          <p:nvPr/>
        </p:nvSpPr>
        <p:spPr>
          <a:xfrm>
            <a:off x="3799080" y="1861560"/>
            <a:ext cx="1556280" cy="538200"/>
          </a:xfrm>
          <a:prstGeom prst="rect">
            <a:avLst/>
          </a:prstGeom>
          <a:solidFill>
            <a:schemeClr val="accent2"/>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50" b="0" u="none" strike="noStrike">
                <a:solidFill>
                  <a:schemeClr val="lt1"/>
                </a:solidFill>
                <a:uFillTx/>
                <a:latin typeface="Arial"/>
                <a:ea typeface="Arial"/>
              </a:rPr>
              <a:t>Ingress</a:t>
            </a:r>
            <a:endParaRPr lang="en-US" sz="1050" b="0" u="none" strike="noStrike">
              <a:solidFill>
                <a:srgbClr val="FFFFFF"/>
              </a:solidFill>
              <a:uFillTx/>
              <a:latin typeface="Arial"/>
            </a:endParaRPr>
          </a:p>
        </p:txBody>
      </p:sp>
      <p:sp>
        <p:nvSpPr>
          <p:cNvPr id="521" name="Rechteck 13"/>
          <p:cNvSpPr/>
          <p:nvPr/>
        </p:nvSpPr>
        <p:spPr>
          <a:xfrm>
            <a:off x="4356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22" name="Rechteck 14"/>
          <p:cNvSpPr/>
          <p:nvPr/>
        </p:nvSpPr>
        <p:spPr>
          <a:xfrm>
            <a:off x="7909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23" name="Rechteck 15"/>
          <p:cNvSpPr/>
          <p:nvPr/>
        </p:nvSpPr>
        <p:spPr>
          <a:xfrm>
            <a:off x="114624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24" name="Rechteck 16"/>
          <p:cNvSpPr/>
          <p:nvPr/>
        </p:nvSpPr>
        <p:spPr>
          <a:xfrm>
            <a:off x="19015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25" name="Rechteck 17"/>
          <p:cNvSpPr/>
          <p:nvPr/>
        </p:nvSpPr>
        <p:spPr>
          <a:xfrm>
            <a:off x="22572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26" name="Rechteck 18"/>
          <p:cNvSpPr/>
          <p:nvPr/>
        </p:nvSpPr>
        <p:spPr>
          <a:xfrm>
            <a:off x="26125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27" name="Rechteck 19"/>
          <p:cNvSpPr/>
          <p:nvPr/>
        </p:nvSpPr>
        <p:spPr>
          <a:xfrm>
            <a:off x="334656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28" name="Rechteck 20"/>
          <p:cNvSpPr/>
          <p:nvPr/>
        </p:nvSpPr>
        <p:spPr>
          <a:xfrm>
            <a:off x="370224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29" name="Rechteck 21"/>
          <p:cNvSpPr/>
          <p:nvPr/>
        </p:nvSpPr>
        <p:spPr>
          <a:xfrm>
            <a:off x="405756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0" name="Rechteck 22"/>
          <p:cNvSpPr/>
          <p:nvPr/>
        </p:nvSpPr>
        <p:spPr>
          <a:xfrm>
            <a:off x="4816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1" name="Rechteck 23"/>
          <p:cNvSpPr/>
          <p:nvPr/>
        </p:nvSpPr>
        <p:spPr>
          <a:xfrm>
            <a:off x="517248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2" name="Rechteck 24"/>
          <p:cNvSpPr/>
          <p:nvPr/>
        </p:nvSpPr>
        <p:spPr>
          <a:xfrm>
            <a:off x="5527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3" name="Rechteck 25"/>
          <p:cNvSpPr/>
          <p:nvPr/>
        </p:nvSpPr>
        <p:spPr>
          <a:xfrm>
            <a:off x="6283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4" name="Rechteck 26"/>
          <p:cNvSpPr/>
          <p:nvPr/>
        </p:nvSpPr>
        <p:spPr>
          <a:xfrm>
            <a:off x="663948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5" name="Rechteck 27"/>
          <p:cNvSpPr/>
          <p:nvPr/>
        </p:nvSpPr>
        <p:spPr>
          <a:xfrm>
            <a:off x="6994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6" name="Rechteck 28"/>
          <p:cNvSpPr/>
          <p:nvPr/>
        </p:nvSpPr>
        <p:spPr>
          <a:xfrm>
            <a:off x="77479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7" name="Rechteck 29"/>
          <p:cNvSpPr/>
          <p:nvPr/>
        </p:nvSpPr>
        <p:spPr>
          <a:xfrm>
            <a:off x="81036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8" name="Rechteck 30"/>
          <p:cNvSpPr/>
          <p:nvPr/>
        </p:nvSpPr>
        <p:spPr>
          <a:xfrm>
            <a:off x="84589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sp>
        <p:nvSpPr>
          <p:cNvPr id="539" name="Pfeil nach unten 31"/>
          <p:cNvSpPr/>
          <p:nvPr/>
        </p:nvSpPr>
        <p:spPr>
          <a:xfrm>
            <a:off x="4463280" y="1126080"/>
            <a:ext cx="230040" cy="631080"/>
          </a:xfrm>
          <a:prstGeom prst="downArrow">
            <a:avLst>
              <a:gd name="adj1" fmla="val 50000"/>
              <a:gd name="adj2" fmla="val 50000"/>
            </a:avLst>
          </a:prstGeom>
          <a:solidFill>
            <a:schemeClr val="bg1">
              <a:lumMod val="85000"/>
            </a:schemeClr>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50" b="0" u="none" strike="noStrike">
              <a:solidFill>
                <a:schemeClr val="lt1"/>
              </a:solidFill>
              <a:uFillTx/>
              <a:latin typeface="Arial"/>
              <a:ea typeface="Arial"/>
            </a:endParaRPr>
          </a:p>
        </p:txBody>
      </p:sp>
      <p:cxnSp>
        <p:nvCxnSpPr>
          <p:cNvPr id="540" name="Gewinkelter Verbinder 35"/>
          <p:cNvCxnSpPr>
            <a:stCxn id="520" idx="2"/>
            <a:endCxn id="512" idx="0"/>
          </p:cNvCxnSpPr>
          <p:nvPr/>
        </p:nvCxnSpPr>
        <p:spPr>
          <a:xfrm rot="5400000">
            <a:off x="3567960" y="1728720"/>
            <a:ext cx="338400" cy="1680120"/>
          </a:xfrm>
          <a:prstGeom prst="bentConnector3">
            <a:avLst>
              <a:gd name="adj1" fmla="val 50053"/>
            </a:avLst>
          </a:prstGeom>
          <a:ln>
            <a:solidFill>
              <a:srgbClr val="000000"/>
            </a:solidFill>
            <a:round/>
            <a:tailEnd type="triangle" w="med" len="med"/>
          </a:ln>
        </p:spPr>
      </p:cxnSp>
      <p:cxnSp>
        <p:nvCxnSpPr>
          <p:cNvPr id="541" name="Gewinkelter Verbinder 37"/>
          <p:cNvCxnSpPr>
            <a:stCxn id="512" idx="2"/>
            <a:endCxn id="515" idx="0"/>
          </p:cNvCxnSpPr>
          <p:nvPr/>
        </p:nvCxnSpPr>
        <p:spPr>
          <a:xfrm rot="5400000">
            <a:off x="2394360" y="3394080"/>
            <a:ext cx="490320" cy="515880"/>
          </a:xfrm>
          <a:prstGeom prst="bentConnector3">
            <a:avLst>
              <a:gd name="adj1" fmla="val 50036"/>
            </a:avLst>
          </a:prstGeom>
          <a:ln>
            <a:solidFill>
              <a:srgbClr val="000000"/>
            </a:solidFill>
            <a:round/>
            <a:tailEnd type="triangle" w="med" len="med"/>
          </a:ln>
        </p:spPr>
      </p:cxnSp>
      <p:sp>
        <p:nvSpPr>
          <p:cNvPr id="542" name="Textfeld 38"/>
          <p:cNvSpPr/>
          <p:nvPr/>
        </p:nvSpPr>
        <p:spPr>
          <a:xfrm>
            <a:off x="4696560" y="1274040"/>
            <a:ext cx="4021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0" u="none" strike="noStrike">
                <a:solidFill>
                  <a:srgbClr val="000000"/>
                </a:solidFill>
                <a:uFillTx/>
                <a:latin typeface="Arial"/>
                <a:ea typeface="Arial"/>
              </a:rPr>
              <a:t>/foo</a:t>
            </a:r>
            <a:endParaRPr lang="en-US" sz="1050" b="0" u="none" strike="noStrike">
              <a:solidFill>
                <a:srgbClr val="000000"/>
              </a:solidFill>
              <a:uFillTx/>
              <a:latin typeface="Arial"/>
            </a:endParaRPr>
          </a:p>
        </p:txBody>
      </p:sp>
      <p:sp>
        <p:nvSpPr>
          <p:cNvPr id="543" name="Textfeld 39"/>
          <p:cNvSpPr/>
          <p:nvPr/>
        </p:nvSpPr>
        <p:spPr>
          <a:xfrm>
            <a:off x="4696920" y="1274040"/>
            <a:ext cx="40968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0" u="none" strike="noStrike">
                <a:solidFill>
                  <a:srgbClr val="000000"/>
                </a:solidFill>
                <a:uFillTx/>
                <a:latin typeface="Arial"/>
                <a:ea typeface="Arial"/>
              </a:rPr>
              <a:t>/bar</a:t>
            </a:r>
            <a:endParaRPr lang="en-US" sz="1050" b="0" u="none" strike="noStrike">
              <a:solidFill>
                <a:srgbClr val="000000"/>
              </a:solidFill>
              <a:uFillTx/>
              <a:latin typeface="Arial"/>
            </a:endParaRPr>
          </a:p>
        </p:txBody>
      </p:sp>
      <p:cxnSp>
        <p:nvCxnSpPr>
          <p:cNvPr id="544" name="Gewinkelter Verbinder 41"/>
          <p:cNvCxnSpPr>
            <a:stCxn id="520" idx="2"/>
            <a:endCxn id="513" idx="0"/>
          </p:cNvCxnSpPr>
          <p:nvPr/>
        </p:nvCxnSpPr>
        <p:spPr>
          <a:xfrm rot="16200000" flipH="1">
            <a:off x="5225400" y="1751040"/>
            <a:ext cx="338400" cy="1635120"/>
          </a:xfrm>
          <a:prstGeom prst="bentConnector3">
            <a:avLst>
              <a:gd name="adj1" fmla="val 50053"/>
            </a:avLst>
          </a:prstGeom>
          <a:ln>
            <a:solidFill>
              <a:srgbClr val="000000"/>
            </a:solidFill>
            <a:round/>
            <a:tailEnd type="triangle" w="med" len="med"/>
          </a:ln>
        </p:spPr>
      </p:cxnSp>
      <p:cxnSp>
        <p:nvCxnSpPr>
          <p:cNvPr id="545" name="Gewinkelter Verbinder 43"/>
          <p:cNvCxnSpPr>
            <a:stCxn id="513" idx="2"/>
            <a:endCxn id="517" idx="0"/>
          </p:cNvCxnSpPr>
          <p:nvPr/>
        </p:nvCxnSpPr>
        <p:spPr>
          <a:xfrm rot="5400000">
            <a:off x="5515560" y="3201120"/>
            <a:ext cx="490320" cy="902160"/>
          </a:xfrm>
          <a:prstGeom prst="bentConnector3">
            <a:avLst>
              <a:gd name="adj1" fmla="val 50036"/>
            </a:avLst>
          </a:prstGeom>
          <a:ln>
            <a:solidFill>
              <a:srgbClr val="000000"/>
            </a:solidFill>
            <a:round/>
            <a:tailEnd type="triangle" w="med" len="med"/>
          </a:ln>
        </p:spPr>
      </p:cxn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12"/>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513"/>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519"/>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517"/>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1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51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514"/>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21"/>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522"/>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523"/>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524"/>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525"/>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526"/>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527"/>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528"/>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529"/>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530"/>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53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532"/>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53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534"/>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535"/>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536"/>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53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5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fill="hold" nodeType="clickEffect">
                                  <p:stCondLst>
                                    <p:cond delay="0"/>
                                  </p:stCondLst>
                                  <p:childTnLst>
                                    <p:set>
                                      <p:cBhvr>
                                        <p:cTn id="62" dur="1" fill="hold">
                                          <p:stCondLst>
                                            <p:cond delay="0"/>
                                          </p:stCondLst>
                                        </p:cTn>
                                        <p:tgtEl>
                                          <p:spTgt spid="539"/>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5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fill="hold" nodeType="clickEffect">
                                  <p:stCondLst>
                                    <p:cond delay="0"/>
                                  </p:stCondLst>
                                  <p:childTnLst>
                                    <p:set>
                                      <p:cBhvr>
                                        <p:cTn id="68" dur="1" fill="hold">
                                          <p:stCondLst>
                                            <p:cond delay="0"/>
                                          </p:stCondLst>
                                        </p:cTn>
                                        <p:tgtEl>
                                          <p:spTgt spid="540"/>
                                        </p:tgtEl>
                                        <p:attrNameLst>
                                          <p:attrName>style.visibility</p:attrName>
                                        </p:attrNameLst>
                                      </p:cBhvr>
                                      <p:to>
                                        <p:strVal val="visible"/>
                                      </p:to>
                                    </p:set>
                                  </p:childTnLst>
                                </p:cTn>
                              </p:par>
                              <p:par>
                                <p:cTn id="69" presetID="1" presetClass="entr" fill="hold" nodeType="withEffect">
                                  <p:stCondLst>
                                    <p:cond delay="0"/>
                                  </p:stCondLst>
                                  <p:childTnLst>
                                    <p:set>
                                      <p:cBhvr>
                                        <p:cTn id="70" dur="1" fill="hold">
                                          <p:stCondLst>
                                            <p:cond delay="0"/>
                                          </p:stCondLst>
                                        </p:cTn>
                                        <p:tgtEl>
                                          <p:spTgt spid="541"/>
                                        </p:tgtEl>
                                        <p:attrNameLst>
                                          <p:attrName>style.visibility</p:attrName>
                                        </p:attrNameLst>
                                      </p:cBhvr>
                                      <p:to>
                                        <p:strVal val="visible"/>
                                      </p:to>
                                    </p:set>
                                  </p:childTnLst>
                                </p:cTn>
                              </p:par>
                              <p:par>
                                <p:cTn id="71" presetID="1" presetClass="emph" presetSubtype="2" fill="hold" nodeType="withEffect">
                                  <p:stCondLst>
                                    <p:cond delay="0"/>
                                  </p:stCondLst>
                                  <p:childTnLst>
                                    <p:animClr clrSpc="rgb" dir="cw">
                                      <p:cBhvr>
                                        <p:cTn id="72" dur="2000" fill="hold"/>
                                        <p:tgtEl>
                                          <p:spTgt spid="512"/>
                                        </p:tgtEl>
                                        <p:attrNameLst>
                                          <p:attrName>fillcolor</p:attrName>
                                        </p:attrNameLst>
                                      </p:cBhvr>
                                      <p:to>
                                        <a:srgbClr val="212121"/>
                                      </p:to>
                                    </p:animClr>
                                    <p:set>
                                      <p:cBhvr>
                                        <p:cTn id="73" dur="2000" fill="hold"/>
                                        <p:tgtEl>
                                          <p:spTgt spid="512"/>
                                        </p:tgtEl>
                                        <p:attrNameLst>
                                          <p:attrName>fill.type</p:attrName>
                                        </p:attrNameLst>
                                      </p:cBhvr>
                                      <p:to>
                                        <p:strVal val="solid"/>
                                      </p:to>
                                    </p:set>
                                    <p:set>
                                      <p:cBhvr>
                                        <p:cTn id="74" dur="2000" fill="hold"/>
                                        <p:tgtEl>
                                          <p:spTgt spid="512"/>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2000" fill="hold"/>
                                        <p:tgtEl>
                                          <p:spTgt spid="515"/>
                                        </p:tgtEl>
                                        <p:attrNameLst>
                                          <p:attrName>fillcolor</p:attrName>
                                        </p:attrNameLst>
                                      </p:cBhvr>
                                      <p:to>
                                        <a:srgbClr val="212121"/>
                                      </p:to>
                                    </p:animClr>
                                    <p:set>
                                      <p:cBhvr>
                                        <p:cTn id="77" dur="2000" fill="hold"/>
                                        <p:tgtEl>
                                          <p:spTgt spid="515"/>
                                        </p:tgtEl>
                                        <p:attrNameLst>
                                          <p:attrName>fill.type</p:attrName>
                                        </p:attrNameLst>
                                      </p:cBhvr>
                                      <p:to>
                                        <p:strVal val="solid"/>
                                      </p:to>
                                    </p:set>
                                    <p:set>
                                      <p:cBhvr>
                                        <p:cTn id="78" dur="2000" fill="hold"/>
                                        <p:tgtEl>
                                          <p:spTgt spid="515"/>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2000" fill="hold"/>
                                        <p:tgtEl>
                                          <p:spTgt spid="526"/>
                                        </p:tgtEl>
                                        <p:attrNameLst>
                                          <p:attrName>fillcolor</p:attrName>
                                        </p:attrNameLst>
                                      </p:cBhvr>
                                      <p:to>
                                        <a:srgbClr val="212121"/>
                                      </p:to>
                                    </p:animClr>
                                    <p:set>
                                      <p:cBhvr>
                                        <p:cTn id="81" dur="2000" fill="hold"/>
                                        <p:tgtEl>
                                          <p:spTgt spid="526"/>
                                        </p:tgtEl>
                                        <p:attrNameLst>
                                          <p:attrName>fill.type</p:attrName>
                                        </p:attrNameLst>
                                      </p:cBhvr>
                                      <p:to>
                                        <p:strVal val="solid"/>
                                      </p:to>
                                    </p:set>
                                    <p:set>
                                      <p:cBhvr>
                                        <p:cTn id="82" dur="2000" fill="hold"/>
                                        <p:tgtEl>
                                          <p:spTgt spid="526"/>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 presetClass="exit" fill="hold" nodeType="clickEffect">
                                  <p:stCondLst>
                                    <p:cond delay="0"/>
                                  </p:stCondLst>
                                  <p:childTnLst>
                                    <p:set>
                                      <p:cBhvr>
                                        <p:cTn id="86" dur="1" fill="hold">
                                          <p:stCondLst>
                                            <p:cond delay="0"/>
                                          </p:stCondLst>
                                        </p:cTn>
                                        <p:tgtEl>
                                          <p:spTgt spid="539"/>
                                        </p:tgtEl>
                                        <p:attrNameLst>
                                          <p:attrName>style.visibility</p:attrName>
                                        </p:attrNameLst>
                                      </p:cBhvr>
                                      <p:to>
                                        <p:strVal val="hidden"/>
                                      </p:to>
                                    </p:set>
                                  </p:childTnLst>
                                </p:cTn>
                              </p:par>
                              <p:par>
                                <p:cTn id="87" presetID="1" presetClass="exit" fill="hold" nodeType="withEffect">
                                  <p:stCondLst>
                                    <p:cond delay="0"/>
                                  </p:stCondLst>
                                  <p:childTnLst>
                                    <p:set>
                                      <p:cBhvr>
                                        <p:cTn id="88" dur="1" fill="hold">
                                          <p:stCondLst>
                                            <p:cond delay="0"/>
                                          </p:stCondLst>
                                        </p:cTn>
                                        <p:tgtEl>
                                          <p:spTgt spid="542"/>
                                        </p:tgtEl>
                                        <p:attrNameLst>
                                          <p:attrName>style.visibility</p:attrName>
                                        </p:attrNameLst>
                                      </p:cBhvr>
                                      <p:to>
                                        <p:strVal val="hidden"/>
                                      </p:to>
                                    </p:set>
                                  </p:childTnLst>
                                </p:cTn>
                              </p:par>
                              <p:par>
                                <p:cTn id="89" presetID="1" presetClass="exit" fill="hold" nodeType="withEffect">
                                  <p:stCondLst>
                                    <p:cond delay="0"/>
                                  </p:stCondLst>
                                  <p:childTnLst>
                                    <p:set>
                                      <p:cBhvr>
                                        <p:cTn id="90" dur="1" fill="hold">
                                          <p:stCondLst>
                                            <p:cond delay="0"/>
                                          </p:stCondLst>
                                        </p:cTn>
                                        <p:tgtEl>
                                          <p:spTgt spid="540"/>
                                        </p:tgtEl>
                                        <p:attrNameLst>
                                          <p:attrName>style.visibility</p:attrName>
                                        </p:attrNameLst>
                                      </p:cBhvr>
                                      <p:to>
                                        <p:strVal val="hidden"/>
                                      </p:to>
                                    </p:set>
                                  </p:childTnLst>
                                </p:cTn>
                              </p:par>
                              <p:par>
                                <p:cTn id="91" presetID="1" presetClass="exit" fill="hold" nodeType="withEffect">
                                  <p:stCondLst>
                                    <p:cond delay="0"/>
                                  </p:stCondLst>
                                  <p:childTnLst>
                                    <p:set>
                                      <p:cBhvr>
                                        <p:cTn id="92" dur="1" fill="hold">
                                          <p:stCondLst>
                                            <p:cond delay="0"/>
                                          </p:stCondLst>
                                        </p:cTn>
                                        <p:tgtEl>
                                          <p:spTgt spid="541"/>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512"/>
                                        </p:tgtEl>
                                        <p:attrNameLst>
                                          <p:attrName>fillcolor</p:attrName>
                                        </p:attrNameLst>
                                      </p:cBhvr>
                                      <p:to>
                                        <a:srgbClr val="70AD47"/>
                                      </p:to>
                                    </p:animClr>
                                    <p:set>
                                      <p:cBhvr>
                                        <p:cTn id="95" dur="500" fill="hold"/>
                                        <p:tgtEl>
                                          <p:spTgt spid="512"/>
                                        </p:tgtEl>
                                        <p:attrNameLst>
                                          <p:attrName>fill.type</p:attrName>
                                        </p:attrNameLst>
                                      </p:cBhvr>
                                      <p:to>
                                        <p:strVal val="solid"/>
                                      </p:to>
                                    </p:set>
                                    <p:set>
                                      <p:cBhvr>
                                        <p:cTn id="96" dur="500" fill="hold"/>
                                        <p:tgtEl>
                                          <p:spTgt spid="512"/>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500" fill="hold"/>
                                        <p:tgtEl>
                                          <p:spTgt spid="515"/>
                                        </p:tgtEl>
                                        <p:attrNameLst>
                                          <p:attrName>fillcolor</p:attrName>
                                        </p:attrNameLst>
                                      </p:cBhvr>
                                      <p:to>
                                        <a:srgbClr val="FFAB40"/>
                                      </p:to>
                                    </p:animClr>
                                    <p:set>
                                      <p:cBhvr>
                                        <p:cTn id="99" dur="500" fill="hold"/>
                                        <p:tgtEl>
                                          <p:spTgt spid="515"/>
                                        </p:tgtEl>
                                        <p:attrNameLst>
                                          <p:attrName>fill.type</p:attrName>
                                        </p:attrNameLst>
                                      </p:cBhvr>
                                      <p:to>
                                        <p:strVal val="solid"/>
                                      </p:to>
                                    </p:set>
                                    <p:set>
                                      <p:cBhvr>
                                        <p:cTn id="100" dur="500" fill="hold"/>
                                        <p:tgtEl>
                                          <p:spTgt spid="515"/>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526"/>
                                        </p:tgtEl>
                                        <p:attrNameLst>
                                          <p:attrName>fillcolor</p:attrName>
                                        </p:attrNameLst>
                                      </p:cBhvr>
                                      <p:to>
                                        <a:srgbClr val="002060"/>
                                      </p:to>
                                    </p:animClr>
                                    <p:set>
                                      <p:cBhvr>
                                        <p:cTn id="103" dur="500" fill="hold"/>
                                        <p:tgtEl>
                                          <p:spTgt spid="526"/>
                                        </p:tgtEl>
                                        <p:attrNameLst>
                                          <p:attrName>fill.type</p:attrName>
                                        </p:attrNameLst>
                                      </p:cBhvr>
                                      <p:to>
                                        <p:strVal val="solid"/>
                                      </p:to>
                                    </p:set>
                                    <p:set>
                                      <p:cBhvr>
                                        <p:cTn id="104" dur="500" fill="hold"/>
                                        <p:tgtEl>
                                          <p:spTgt spid="526"/>
                                        </p:tgtEl>
                                        <p:attrNameLst>
                                          <p:attrName>fill.on</p:attrName>
                                        </p:attrNameLst>
                                      </p:cBhvr>
                                      <p:to>
                                        <p:strVal val="true"/>
                                      </p:to>
                                    </p:set>
                                  </p:childTnLst>
                                </p:cTn>
                              </p:par>
                            </p:childTnLst>
                          </p:cTn>
                        </p:par>
                      </p:childTnLst>
                    </p:cTn>
                  </p:par>
                  <p:par>
                    <p:cTn id="105" fill="hold">
                      <p:stCondLst>
                        <p:cond delay="indefinite"/>
                      </p:stCondLst>
                      <p:childTnLst>
                        <p:par>
                          <p:cTn id="106" fill="hold">
                            <p:stCondLst>
                              <p:cond delay="0"/>
                            </p:stCondLst>
                            <p:childTnLst>
                              <p:par>
                                <p:cTn id="107" presetID="1" presetClass="entr" fill="hold" nodeType="clickEffect">
                                  <p:stCondLst>
                                    <p:cond delay="0"/>
                                  </p:stCondLst>
                                  <p:childTnLst>
                                    <p:set>
                                      <p:cBhvr>
                                        <p:cTn id="108" dur="1" fill="hold">
                                          <p:stCondLst>
                                            <p:cond delay="0"/>
                                          </p:stCondLst>
                                        </p:cTn>
                                        <p:tgtEl>
                                          <p:spTgt spid="539"/>
                                        </p:tgtEl>
                                        <p:attrNameLst>
                                          <p:attrName>style.visibility</p:attrName>
                                        </p:attrNameLst>
                                      </p:cBhvr>
                                      <p:to>
                                        <p:strVal val="visible"/>
                                      </p:to>
                                    </p:set>
                                  </p:childTnLst>
                                </p:cTn>
                              </p:par>
                              <p:par>
                                <p:cTn id="109" presetID="1" presetClass="entr" fill="hold" nodeType="withEffect">
                                  <p:stCondLst>
                                    <p:cond delay="0"/>
                                  </p:stCondLst>
                                  <p:childTnLst>
                                    <p:set>
                                      <p:cBhvr>
                                        <p:cTn id="110" dur="1" fill="hold">
                                          <p:stCondLst>
                                            <p:cond delay="0"/>
                                          </p:stCondLst>
                                        </p:cTn>
                                        <p:tgtEl>
                                          <p:spTgt spid="543"/>
                                        </p:tgtEl>
                                        <p:attrNameLst>
                                          <p:attrName>style.visibility</p:attrName>
                                        </p:attrNameLst>
                                      </p:cBhvr>
                                      <p:to>
                                        <p:strVal val="visible"/>
                                      </p:to>
                                    </p:set>
                                  </p:childTnLst>
                                </p:cTn>
                              </p:par>
                              <p:par>
                                <p:cTn id="111" presetID="1" presetClass="entr" fill="hold" nodeType="withEffect">
                                  <p:stCondLst>
                                    <p:cond delay="0"/>
                                  </p:stCondLst>
                                  <p:childTnLst>
                                    <p:set>
                                      <p:cBhvr>
                                        <p:cTn id="112" dur="1" fill="hold">
                                          <p:stCondLst>
                                            <p:cond delay="0"/>
                                          </p:stCondLst>
                                        </p:cTn>
                                        <p:tgtEl>
                                          <p:spTgt spid="544"/>
                                        </p:tgtEl>
                                        <p:attrNameLst>
                                          <p:attrName>style.visibility</p:attrName>
                                        </p:attrNameLst>
                                      </p:cBhvr>
                                      <p:to>
                                        <p:strVal val="visible"/>
                                      </p:to>
                                    </p:set>
                                  </p:childTnLst>
                                </p:cTn>
                              </p:par>
                              <p:par>
                                <p:cTn id="113" presetID="1" presetClass="entr" fill="hold" nodeType="withEffect">
                                  <p:stCondLst>
                                    <p:cond delay="0"/>
                                  </p:stCondLst>
                                  <p:childTnLst>
                                    <p:set>
                                      <p:cBhvr>
                                        <p:cTn id="114" dur="1" fill="hold">
                                          <p:stCondLst>
                                            <p:cond delay="0"/>
                                          </p:stCondLst>
                                        </p:cTn>
                                        <p:tgtEl>
                                          <p:spTgt spid="545"/>
                                        </p:tgtEl>
                                        <p:attrNameLst>
                                          <p:attrName>style.visibility</p:attrName>
                                        </p:attrNameLst>
                                      </p:cBhvr>
                                      <p:to>
                                        <p:strVal val="visible"/>
                                      </p:to>
                                    </p:set>
                                  </p:childTnLst>
                                </p:cTn>
                              </p:par>
                              <p:par>
                                <p:cTn id="115" presetID="1" presetClass="emph" presetSubtype="2" fill="hold" nodeType="withEffect">
                                  <p:stCondLst>
                                    <p:cond delay="0"/>
                                  </p:stCondLst>
                                  <p:childTnLst>
                                    <p:animClr clrSpc="rgb" dir="cw">
                                      <p:cBhvr>
                                        <p:cTn id="116" dur="2000" fill="hold"/>
                                        <p:tgtEl>
                                          <p:spTgt spid="513"/>
                                        </p:tgtEl>
                                        <p:attrNameLst>
                                          <p:attrName>fillcolor</p:attrName>
                                        </p:attrNameLst>
                                      </p:cBhvr>
                                      <p:to>
                                        <a:srgbClr val="212121"/>
                                      </p:to>
                                    </p:animClr>
                                    <p:set>
                                      <p:cBhvr>
                                        <p:cTn id="117" dur="2000" fill="hold"/>
                                        <p:tgtEl>
                                          <p:spTgt spid="513"/>
                                        </p:tgtEl>
                                        <p:attrNameLst>
                                          <p:attrName>fill.type</p:attrName>
                                        </p:attrNameLst>
                                      </p:cBhvr>
                                      <p:to>
                                        <p:strVal val="solid"/>
                                      </p:to>
                                    </p:set>
                                    <p:set>
                                      <p:cBhvr>
                                        <p:cTn id="118" dur="2000" fill="hold"/>
                                        <p:tgtEl>
                                          <p:spTgt spid="513"/>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2000" fill="hold"/>
                                        <p:tgtEl>
                                          <p:spTgt spid="517"/>
                                        </p:tgtEl>
                                        <p:attrNameLst>
                                          <p:attrName>fillcolor</p:attrName>
                                        </p:attrNameLst>
                                      </p:cBhvr>
                                      <p:to>
                                        <a:srgbClr val="212121"/>
                                      </p:to>
                                    </p:animClr>
                                    <p:set>
                                      <p:cBhvr>
                                        <p:cTn id="121" dur="2000" fill="hold"/>
                                        <p:tgtEl>
                                          <p:spTgt spid="517"/>
                                        </p:tgtEl>
                                        <p:attrNameLst>
                                          <p:attrName>fill.type</p:attrName>
                                        </p:attrNameLst>
                                      </p:cBhvr>
                                      <p:to>
                                        <p:strVal val="solid"/>
                                      </p:to>
                                    </p:set>
                                    <p:set>
                                      <p:cBhvr>
                                        <p:cTn id="122" dur="2000" fill="hold"/>
                                        <p:tgtEl>
                                          <p:spTgt spid="517"/>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2000" fill="hold"/>
                                        <p:tgtEl>
                                          <p:spTgt spid="531"/>
                                        </p:tgtEl>
                                        <p:attrNameLst>
                                          <p:attrName>fillcolor</p:attrName>
                                        </p:attrNameLst>
                                      </p:cBhvr>
                                      <p:to>
                                        <a:srgbClr val="212121"/>
                                      </p:to>
                                    </p:animClr>
                                    <p:set>
                                      <p:cBhvr>
                                        <p:cTn id="125" dur="2000" fill="hold"/>
                                        <p:tgtEl>
                                          <p:spTgt spid="531"/>
                                        </p:tgtEl>
                                        <p:attrNameLst>
                                          <p:attrName>fill.type</p:attrName>
                                        </p:attrNameLst>
                                      </p:cBhvr>
                                      <p:to>
                                        <p:strVal val="solid"/>
                                      </p:to>
                                    </p:set>
                                    <p:set>
                                      <p:cBhvr>
                                        <p:cTn id="126" dur="2000" fill="hold"/>
                                        <p:tgtEl>
                                          <p:spTgt spid="53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Was sind Container?</a:t>
            </a:r>
            <a:endParaRPr lang="en-DE" sz="2800" b="0" u="none" strike="noStrike">
              <a:solidFill>
                <a:schemeClr val="dk1"/>
              </a:solidFill>
              <a:uFillTx/>
              <a:latin typeface="Arial"/>
            </a:endParaRPr>
          </a:p>
        </p:txBody>
      </p:sp>
      <p:sp>
        <p:nvSpPr>
          <p:cNvPr id="115"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32000" indent="-324000" defTabSz="914400">
              <a:lnSpc>
                <a:spcPct val="200000"/>
              </a:lnSpc>
              <a:buClr>
                <a:srgbClr val="000000"/>
              </a:buClr>
              <a:buSzPct val="45000"/>
              <a:buFont typeface="Wingdings" charset="2"/>
              <a:buChar char=""/>
            </a:pPr>
            <a:r>
              <a:rPr lang="en-US" sz="1800" b="0" u="none" strike="noStrike">
                <a:solidFill>
                  <a:schemeClr val="dk2"/>
                </a:solidFill>
                <a:uFillTx/>
                <a:latin typeface="Open Sans Light"/>
                <a:ea typeface="Open Sans Light"/>
              </a:rPr>
              <a:t>Container sind isolierte Prozesse auf dem Host-System</a:t>
            </a:r>
            <a:endParaRPr lang="en-DE" sz="1800" b="0" u="none" strike="noStrike">
              <a:solidFill>
                <a:schemeClr val="dk1"/>
              </a:solidFill>
              <a:uFillTx/>
              <a:latin typeface="Arial"/>
            </a:endParaRPr>
          </a:p>
          <a:p>
            <a:pPr marL="432000" indent="-324000" defTabSz="914400">
              <a:lnSpc>
                <a:spcPct val="200000"/>
              </a:lnSpc>
              <a:buClr>
                <a:srgbClr val="000000"/>
              </a:buClr>
              <a:buSzPct val="45000"/>
              <a:buFont typeface="Wingdings" charset="2"/>
              <a:buChar char=""/>
            </a:pPr>
            <a:r>
              <a:rPr lang="en-US" sz="1800" b="0" u="none" strike="noStrike">
                <a:solidFill>
                  <a:schemeClr val="dk2"/>
                </a:solidFill>
                <a:uFillTx/>
                <a:latin typeface="Open Sans Light"/>
                <a:ea typeface="Open Sans Light"/>
              </a:rPr>
              <a:t>Images sind Vorlagen für Container (ähnlich wie Klassen vs. Objekte)</a:t>
            </a:r>
            <a:endParaRPr lang="en-DE" sz="1800" b="0" u="none" strike="noStrike">
              <a:solidFill>
                <a:schemeClr val="dk1"/>
              </a:solidFill>
              <a:uFillTx/>
              <a:latin typeface="Arial"/>
            </a:endParaRPr>
          </a:p>
          <a:p>
            <a:pPr marL="432000" indent="-324000" defTabSz="914400">
              <a:lnSpc>
                <a:spcPct val="200000"/>
              </a:lnSpc>
              <a:buClr>
                <a:srgbClr val="000000"/>
              </a:buClr>
              <a:buSzPct val="45000"/>
              <a:buFont typeface="Wingdings" charset="2"/>
              <a:buChar char=""/>
            </a:pPr>
            <a:r>
              <a:rPr lang="en-US" sz="1800" b="0" u="none" strike="noStrike">
                <a:solidFill>
                  <a:schemeClr val="dk2"/>
                </a:solidFill>
                <a:uFillTx/>
                <a:latin typeface="Open Sans Light"/>
                <a:ea typeface="Open Sans Light"/>
              </a:rPr>
              <a:t>Container sind kurzlebig und leicht ersetzbar</a:t>
            </a:r>
            <a:endParaRPr lang="en-DE" sz="1800" b="0" u="none" strike="noStrike">
              <a:solidFill>
                <a:schemeClr val="dk1"/>
              </a:solidFill>
              <a:uFillTx/>
              <a:latin typeface="Arial"/>
            </a:endParaRPr>
          </a:p>
          <a:p>
            <a:pPr marL="432000" indent="-324000" defTabSz="914400">
              <a:lnSpc>
                <a:spcPct val="200000"/>
              </a:lnSpc>
              <a:buClr>
                <a:srgbClr val="000000"/>
              </a:buClr>
              <a:buSzPct val="45000"/>
              <a:buFont typeface="Wingdings" charset="2"/>
              <a:buChar char=""/>
            </a:pPr>
            <a:r>
              <a:rPr lang="en-US" sz="1800" b="0" u="none" strike="noStrike">
                <a:solidFill>
                  <a:schemeClr val="dk2"/>
                </a:solidFill>
                <a:uFillTx/>
                <a:latin typeface="Open Sans Light"/>
                <a:ea typeface="Open Sans Light"/>
              </a:rPr>
              <a:t>Container sollten einen bestimmten Dienst ausführen</a:t>
            </a:r>
            <a:endParaRPr lang="en-DE" sz="1800" b="0" u="none" strike="noStrike">
              <a:solidFill>
                <a:schemeClr val="dk1"/>
              </a:solidFill>
              <a:uFillTx/>
              <a:latin typeface="Arial"/>
            </a:endParaRPr>
          </a:p>
          <a:p>
            <a:pPr marL="432000" indent="-324000" defTabSz="914400">
              <a:lnSpc>
                <a:spcPct val="200000"/>
              </a:lnSpc>
              <a:buClr>
                <a:srgbClr val="000000"/>
              </a:buClr>
              <a:buSzPct val="45000"/>
              <a:buFont typeface="Wingdings" charset="2"/>
              <a:buChar char=""/>
            </a:pPr>
            <a:r>
              <a:rPr lang="en-US" sz="1800" b="0" u="none" strike="noStrike">
                <a:solidFill>
                  <a:schemeClr val="dk2"/>
                </a:solidFill>
                <a:uFillTx/>
                <a:latin typeface="Open Sans Light"/>
                <a:ea typeface="Open Sans Light"/>
              </a:rPr>
              <a:t>Daten in Containern sind flüchtig, wenn nicht gemountet</a:t>
            </a:r>
            <a:endParaRPr lang="en-DE" sz="1800" b="0" u="none" strike="noStrike">
              <a:solidFill>
                <a:schemeClr val="dk1"/>
              </a:solidFill>
              <a:uFillTx/>
              <a:latin typeface="Arial"/>
            </a:endParaRPr>
          </a:p>
          <a:p>
            <a:pPr marL="432000" indent="-324000" defTabSz="914400">
              <a:lnSpc>
                <a:spcPct val="200000"/>
              </a:lnSpc>
              <a:buClr>
                <a:srgbClr val="000000"/>
              </a:buClr>
              <a:buSzPct val="45000"/>
              <a:buFont typeface="Wingdings" charset="2"/>
              <a:buChar char=""/>
            </a:pPr>
            <a:r>
              <a:rPr lang="en-US" sz="1800" b="0" u="none" strike="noStrike">
                <a:solidFill>
                  <a:schemeClr val="dk2"/>
                </a:solidFill>
                <a:uFillTx/>
                <a:latin typeface="Open Sans Light"/>
                <a:ea typeface="Open Sans Light"/>
              </a:rPr>
              <a:t>Images werden in Container-Registries gespeichert → Docker Hub, Harbor</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Ingress-Definition</a:t>
            </a:r>
            <a:endParaRPr lang="en-US" sz="2800" b="0" u="none" strike="noStrike">
              <a:solidFill>
                <a:srgbClr val="000000"/>
              </a:solidFill>
              <a:uFillTx/>
              <a:latin typeface="Arial"/>
            </a:endParaRPr>
          </a:p>
        </p:txBody>
      </p:sp>
      <p:sp>
        <p:nvSpPr>
          <p:cNvPr id="547" name="PlaceHolder 2"/>
          <p:cNvSpPr>
            <a:spLocks noGrp="1"/>
          </p:cNvSpPr>
          <p:nvPr>
            <p:ph/>
          </p:nvPr>
        </p:nvSpPr>
        <p:spPr>
          <a:xfrm>
            <a:off x="311760" y="1152360"/>
            <a:ext cx="8520120" cy="3416040"/>
          </a:xfrm>
          <a:prstGeom prst="rect">
            <a:avLst/>
          </a:prstGeom>
          <a:noFill/>
          <a:ln w="0">
            <a:noFill/>
          </a:ln>
        </p:spPr>
        <p:txBody>
          <a:bodyPr lIns="91440" tIns="91440" rIns="91440" bIns="91440" anchor="t">
            <a:normAutofit fontScale="62500" lnSpcReduction="20000"/>
          </a:bodyPr>
          <a:lstStyle/>
          <a:p>
            <a:pPr marL="114480" indent="0">
              <a:lnSpc>
                <a:spcPct val="115000"/>
              </a:lnSpc>
              <a:buNone/>
              <a:tabLst>
                <a:tab pos="0" algn="l"/>
              </a:tabLst>
            </a:pPr>
            <a:r>
              <a:rPr lang="en-US" sz="1800" b="0" u="none" strike="noStrike">
                <a:solidFill>
                  <a:schemeClr val="dk2"/>
                </a:solidFill>
                <a:uFillTx/>
                <a:latin typeface="Consolas"/>
                <a:ea typeface="Open Sans Light"/>
              </a:rPr>
              <a:t>apiVersion: networking.k8s.io/v1</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kind: Ingress</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metadata:</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name: k8s-itu</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annotations:</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nginx.ingress.kubernetes.io/rewrite-target: /</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spec:</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ingressClassName: nginx</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rules:</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 http:</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paths:</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 path: /</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backend:</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serviceName: service-a</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servicePort: 8000</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 path: /bar</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backend:</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serviceName: service-b</a:t>
            </a:r>
            <a:endParaRPr lang="en-US" sz="1800" b="0" u="none" strike="noStrike">
              <a:solidFill>
                <a:srgbClr val="000000"/>
              </a:solidFill>
              <a:uFillTx/>
              <a:latin typeface="Open Sans Light"/>
            </a:endParaRPr>
          </a:p>
          <a:p>
            <a:pPr marL="114480" indent="0">
              <a:lnSpc>
                <a:spcPct val="115000"/>
              </a:lnSpc>
              <a:buNone/>
              <a:tabLst>
                <a:tab pos="0" algn="l"/>
              </a:tabLst>
            </a:pPr>
            <a:r>
              <a:rPr lang="en-US" sz="1800" b="0" u="none" strike="noStrike">
                <a:solidFill>
                  <a:schemeClr val="dk2"/>
                </a:solidFill>
                <a:uFillTx/>
                <a:latin typeface="Consolas"/>
                <a:ea typeface="Open Sans Light"/>
              </a:rPr>
              <a:t>          servicePort: 10000</a:t>
            </a:r>
            <a:endParaRPr lang="en-US" sz="1800" b="0" u="none" strike="noStrike">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5" presetClass="emph" fill="hold" nodeType="clickEffect">
                                  <p:stCondLst>
                                    <p:cond delay="0"/>
                                  </p:stCondLst>
                                  <p:iterate type="lt">
                                    <p:tmAbs val="25"/>
                                  </p:iterate>
                                  <p:childTnLst>
                                    <p:set>
                                      <p:cBhvr>
                                        <p:cTn id="6" dur="indefinite"/>
                                        <p:tgtEl>
                                          <p:spTgt spid="547">
                                            <p:txEl>
                                              <p:pRg st="11" end="11"/>
                                            </p:txEl>
                                          </p:spTgt>
                                        </p:tgtEl>
                                        <p:attrNameLst>
                                          <p:attrName>style.fontWeight</p:attrName>
                                        </p:attrNameLst>
                                      </p:cBhvr>
                                      <p:to>
                                        <p:strVal val="bold"/>
                                      </p:to>
                                    </p:set>
                                  </p:childTnLst>
                                </p:cTn>
                              </p:par>
                              <p:par>
                                <p:cTn id="7" presetID="15" presetClass="emph" fill="hold" nodeType="withEffect">
                                  <p:stCondLst>
                                    <p:cond delay="0"/>
                                  </p:stCondLst>
                                  <p:iterate type="lt">
                                    <p:tmAbs val="25"/>
                                  </p:iterate>
                                  <p:childTnLst>
                                    <p:set>
                                      <p:cBhvr>
                                        <p:cTn id="8" dur="indefinite"/>
                                        <p:tgtEl>
                                          <p:spTgt spid="547">
                                            <p:txEl>
                                              <p:pRg st="12" end="12"/>
                                            </p:txEl>
                                          </p:spTgt>
                                        </p:tgtEl>
                                        <p:attrNameLst>
                                          <p:attrName>style.fontWeight</p:attrName>
                                        </p:attrNameLst>
                                      </p:cBhvr>
                                      <p:to>
                                        <p:strVal val="bold"/>
                                      </p:to>
                                    </p:set>
                                  </p:childTnLst>
                                </p:cTn>
                              </p:par>
                              <p:par>
                                <p:cTn id="9" presetID="15" presetClass="emph" fill="hold" nodeType="withEffect">
                                  <p:stCondLst>
                                    <p:cond delay="0"/>
                                  </p:stCondLst>
                                  <p:iterate type="lt">
                                    <p:tmAbs val="25"/>
                                  </p:iterate>
                                  <p:childTnLst>
                                    <p:set>
                                      <p:cBhvr>
                                        <p:cTn id="10" dur="indefinite"/>
                                        <p:tgtEl>
                                          <p:spTgt spid="547">
                                            <p:txEl>
                                              <p:pRg st="13" end="13"/>
                                            </p:txEl>
                                          </p:spTgt>
                                        </p:tgtEl>
                                        <p:attrNameLst>
                                          <p:attrName>style.fontWeight</p:attrName>
                                        </p:attrNameLst>
                                      </p:cBhvr>
                                      <p:to>
                                        <p:strVal val="bold"/>
                                      </p:to>
                                    </p:set>
                                  </p:childTnLst>
                                </p:cTn>
                              </p:par>
                              <p:par>
                                <p:cTn id="11" presetID="15" presetClass="emph" fill="hold" nodeType="withEffect">
                                  <p:stCondLst>
                                    <p:cond delay="0"/>
                                  </p:stCondLst>
                                  <p:iterate type="lt">
                                    <p:tmAbs val="25"/>
                                  </p:iterate>
                                  <p:childTnLst>
                                    <p:set>
                                      <p:cBhvr>
                                        <p:cTn id="12" dur="indefinite"/>
                                        <p:tgtEl>
                                          <p:spTgt spid="547">
                                            <p:txEl>
                                              <p:pRg st="14" end="14"/>
                                            </p:txEl>
                                          </p:spTgt>
                                        </p:tgtEl>
                                        <p:attrNameLst>
                                          <p:attrName>style.fontWeight</p:attrName>
                                        </p:attrNameLst>
                                      </p:cBhvr>
                                      <p:to>
                                        <p:strVal val="bold"/>
                                      </p:to>
                                    </p:set>
                                  </p:childTnLst>
                                </p:cTn>
                              </p:par>
                            </p:childTnLst>
                          </p:cTn>
                        </p:par>
                      </p:childTnLst>
                    </p:cTn>
                  </p:par>
                  <p:par>
                    <p:cTn id="13" fill="hold">
                      <p:stCondLst>
                        <p:cond delay="indefinite"/>
                      </p:stCondLst>
                      <p:childTnLst>
                        <p:par>
                          <p:cTn id="14" fill="hold">
                            <p:stCondLst>
                              <p:cond delay="0"/>
                            </p:stCondLst>
                            <p:childTnLst>
                              <p:par>
                                <p:cTn id="15" presetID="15" presetClass="emph" fill="hold" nodeType="clickEffect">
                                  <p:stCondLst>
                                    <p:cond delay="0"/>
                                  </p:stCondLst>
                                  <p:iterate type="lt">
                                    <p:tmAbs val="25"/>
                                  </p:iterate>
                                  <p:childTnLst>
                                    <p:set>
                                      <p:cBhvr>
                                        <p:cTn id="16" dur="indefinite"/>
                                        <p:tgtEl>
                                          <p:spTgt spid="547">
                                            <p:txEl>
                                              <p:pRg st="15" end="15"/>
                                            </p:txEl>
                                          </p:spTgt>
                                        </p:tgtEl>
                                        <p:attrNameLst>
                                          <p:attrName>style.fontWeight</p:attrName>
                                        </p:attrNameLst>
                                      </p:cBhvr>
                                      <p:to>
                                        <p:strVal val="bold"/>
                                      </p:to>
                                    </p:set>
                                  </p:childTnLst>
                                </p:cTn>
                              </p:par>
                              <p:par>
                                <p:cTn id="17" presetID="15" presetClass="emph" fill="hold" nodeType="withEffect">
                                  <p:stCondLst>
                                    <p:cond delay="0"/>
                                  </p:stCondLst>
                                  <p:iterate type="lt">
                                    <p:tmAbs val="25"/>
                                  </p:iterate>
                                  <p:childTnLst>
                                    <p:set>
                                      <p:cBhvr>
                                        <p:cTn id="18" dur="indefinite"/>
                                        <p:tgtEl>
                                          <p:spTgt spid="547">
                                            <p:txEl>
                                              <p:pRg st="16" end="16"/>
                                            </p:txEl>
                                          </p:spTgt>
                                        </p:tgtEl>
                                        <p:attrNameLst>
                                          <p:attrName>style.fontWeight</p:attrName>
                                        </p:attrNameLst>
                                      </p:cBhvr>
                                      <p:to>
                                        <p:strVal val="bold"/>
                                      </p:to>
                                    </p:set>
                                  </p:childTnLst>
                                </p:cTn>
                              </p:par>
                              <p:par>
                                <p:cTn id="19" presetID="15" presetClass="emph" fill="hold" nodeType="withEffect">
                                  <p:stCondLst>
                                    <p:cond delay="0"/>
                                  </p:stCondLst>
                                  <p:iterate type="lt">
                                    <p:tmAbs val="25"/>
                                  </p:iterate>
                                  <p:childTnLst>
                                    <p:set>
                                      <p:cBhvr>
                                        <p:cTn id="20" dur="indefinite"/>
                                        <p:tgtEl>
                                          <p:spTgt spid="547">
                                            <p:txEl>
                                              <p:pRg st="17" end="17"/>
                                            </p:txEl>
                                          </p:spTgt>
                                        </p:tgtEl>
                                        <p:attrNameLst>
                                          <p:attrName>style.fontWeight</p:attrName>
                                        </p:attrNameLst>
                                      </p:cBhvr>
                                      <p:to>
                                        <p:strVal val="bold"/>
                                      </p:to>
                                    </p:set>
                                  </p:childTnLst>
                                </p:cTn>
                              </p:par>
                              <p:par>
                                <p:cTn id="21" presetID="15" presetClass="emph" fill="hold" nodeType="withEffect">
                                  <p:stCondLst>
                                    <p:cond delay="0"/>
                                  </p:stCondLst>
                                  <p:iterate type="lt">
                                    <p:tmAbs val="25"/>
                                  </p:iterate>
                                  <p:childTnLst>
                                    <p:set>
                                      <p:cBhvr>
                                        <p:cTn id="22" dur="indefinite"/>
                                        <p:tgtEl>
                                          <p:spTgt spid="547">
                                            <p:txEl>
                                              <p:pRg st="18" end="1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311760" y="2151000"/>
            <a:ext cx="8520120" cy="841320"/>
          </a:xfrm>
          <a:prstGeom prst="rect">
            <a:avLst/>
          </a:prstGeom>
          <a:noFill/>
          <a:ln w="0">
            <a:noFill/>
          </a:ln>
        </p:spPr>
        <p:txBody>
          <a:bodyPr lIns="91440" tIns="91440" rIns="91440" bIns="91440" anchor="ctr">
            <a:noAutofit/>
          </a:bodyPr>
          <a:lstStyle/>
          <a:p>
            <a:pPr indent="0" algn="ctr">
              <a:lnSpc>
                <a:spcPct val="100000"/>
              </a:lnSpc>
              <a:buNone/>
            </a:pPr>
            <a:r>
              <a:rPr lang="de-DE" sz="3200" b="0" u="none" strike="noStrike" dirty="0">
                <a:solidFill>
                  <a:schemeClr val="dk1"/>
                </a:solidFill>
                <a:uFillTx/>
                <a:latin typeface="Open Sans Light"/>
                <a:ea typeface="Open Sans Light"/>
              </a:rPr>
              <a:t>Environment Variable und </a:t>
            </a:r>
            <a:r>
              <a:rPr lang="de-DE" sz="3200" b="0" u="none" strike="noStrike" dirty="0" err="1">
                <a:solidFill>
                  <a:schemeClr val="dk1"/>
                </a:solidFill>
                <a:uFillTx/>
                <a:latin typeface="Open Sans Light"/>
                <a:ea typeface="Open Sans Light"/>
              </a:rPr>
              <a:t>ConfigMaps</a:t>
            </a:r>
            <a:endParaRPr lang="en-US" sz="3200" b="0" u="none" strike="noStrike" dirty="0">
              <a:solidFill>
                <a:srgbClr val="000000"/>
              </a:solidFill>
              <a:uFillTx/>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Environment Variables</a:t>
            </a:r>
            <a:endParaRPr lang="en-US" sz="2800" b="0" u="none" strike="noStrike">
              <a:solidFill>
                <a:srgbClr val="000000"/>
              </a:solidFill>
              <a:uFillTx/>
              <a:latin typeface="Arial"/>
            </a:endParaRPr>
          </a:p>
        </p:txBody>
      </p:sp>
      <p:sp>
        <p:nvSpPr>
          <p:cNvPr id="550"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115000"/>
              </a:lnSpc>
              <a:buClr>
                <a:srgbClr val="595959"/>
              </a:buClr>
              <a:buFont typeface="Trebuchet MS"/>
              <a:buChar char="●"/>
            </a:pPr>
            <a:r>
              <a:rPr lang="de-DE" sz="1800" b="0" u="none" strike="noStrike" dirty="0">
                <a:solidFill>
                  <a:schemeClr val="dk2"/>
                </a:solidFill>
                <a:uFillTx/>
                <a:latin typeface="Open Sans Light"/>
                <a:ea typeface="Open Sans Light"/>
              </a:rPr>
              <a:t>Externe Konfiguration</a:t>
            </a:r>
            <a:endParaRPr lang="en-US" sz="1800" b="0" u="none" strike="noStrike" dirty="0">
              <a:solidFill>
                <a:srgbClr val="000000"/>
              </a:solidFill>
              <a:uFillTx/>
              <a:latin typeface="Open Sans Light"/>
            </a:endParaRPr>
          </a:p>
          <a:p>
            <a:pPr indent="0">
              <a:lnSpc>
                <a:spcPct val="115000"/>
              </a:lnSpc>
              <a:buNone/>
            </a:pPr>
            <a:endParaRPr lang="en-US" sz="1800" b="0" u="none" strike="noStrike" dirty="0">
              <a:solidFill>
                <a:srgbClr val="000000"/>
              </a:solidFill>
              <a:uFillTx/>
              <a:latin typeface="Open Sans Light"/>
            </a:endParaRPr>
          </a:p>
          <a:p>
            <a:pPr marL="457200" indent="-343080">
              <a:lnSpc>
                <a:spcPct val="115000"/>
              </a:lnSpc>
              <a:buClr>
                <a:srgbClr val="595959"/>
              </a:buClr>
              <a:buFont typeface="Trebuchet MS"/>
              <a:buChar char="●"/>
            </a:pPr>
            <a:r>
              <a:rPr lang="de-DE" sz="1800" b="0" u="none" strike="noStrike" dirty="0">
                <a:solidFill>
                  <a:schemeClr val="dk2"/>
                </a:solidFill>
                <a:uFillTx/>
                <a:latin typeface="Open Sans Light"/>
                <a:ea typeface="Open Sans Light"/>
              </a:rPr>
              <a:t>Keine Festverdrahtung</a:t>
            </a:r>
            <a:endParaRPr lang="en-US" sz="1800" b="0" u="none" strike="noStrike" dirty="0">
              <a:solidFill>
                <a:srgbClr val="000000"/>
              </a:solidFill>
              <a:uFillTx/>
              <a:latin typeface="Open Sans Light"/>
            </a:endParaRPr>
          </a:p>
          <a:p>
            <a:pPr indent="0">
              <a:lnSpc>
                <a:spcPct val="115000"/>
              </a:lnSpc>
              <a:buNone/>
            </a:pPr>
            <a:endParaRPr lang="en-US" sz="1800" b="0" u="none" strike="noStrike" dirty="0">
              <a:solidFill>
                <a:srgbClr val="000000"/>
              </a:solidFill>
              <a:uFillTx/>
              <a:latin typeface="Open Sans Light"/>
            </a:endParaRPr>
          </a:p>
          <a:p>
            <a:pPr marL="457200" indent="-343080">
              <a:lnSpc>
                <a:spcPct val="115000"/>
              </a:lnSpc>
              <a:buClr>
                <a:srgbClr val="595959"/>
              </a:buClr>
              <a:buFont typeface="Trebuchet MS"/>
              <a:buChar char="●"/>
            </a:pPr>
            <a:r>
              <a:rPr lang="de-DE" sz="1800" b="0" u="none" strike="noStrike" dirty="0">
                <a:solidFill>
                  <a:schemeClr val="dk2"/>
                </a:solidFill>
                <a:uFillTx/>
                <a:latin typeface="Open Sans Light"/>
                <a:ea typeface="Open Sans Light"/>
              </a:rPr>
              <a:t>Im YAML definiert</a:t>
            </a:r>
            <a:endParaRPr lang="en-US" sz="1800" b="0" u="none" strike="noStrike" dirty="0">
              <a:solidFill>
                <a:srgbClr val="000000"/>
              </a:solidFill>
              <a:uFillTx/>
              <a:latin typeface="Open Sans Light"/>
            </a:endParaRPr>
          </a:p>
          <a:p>
            <a:pPr marL="914400" lvl="1" indent="-317520">
              <a:lnSpc>
                <a:spcPct val="115000"/>
              </a:lnSpc>
              <a:spcBef>
                <a:spcPts val="1599"/>
              </a:spcBef>
              <a:buClr>
                <a:srgbClr val="595959"/>
              </a:buClr>
              <a:buFont typeface="Trebuchet MS"/>
              <a:buChar char="○"/>
            </a:pPr>
            <a:r>
              <a:rPr lang="de-DE" sz="1400" b="0" u="none" strike="noStrike" dirty="0">
                <a:solidFill>
                  <a:schemeClr val="dk2"/>
                </a:solidFill>
                <a:uFillTx/>
                <a:latin typeface="Source Code Pro"/>
                <a:ea typeface="Source Code Pro"/>
              </a:rPr>
              <a:t>.</a:t>
            </a:r>
            <a:r>
              <a:rPr lang="de-DE" sz="1400" b="0" u="none" strike="noStrike" dirty="0" err="1">
                <a:solidFill>
                  <a:schemeClr val="dk2"/>
                </a:solidFill>
                <a:uFillTx/>
                <a:latin typeface="Source Code Pro"/>
                <a:ea typeface="Source Code Pro"/>
              </a:rPr>
              <a:t>spec.template.spec.env</a:t>
            </a:r>
            <a:endParaRPr lang="en-US" sz="1400" b="0" u="none" strike="noStrike" dirty="0">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Syntax</a:t>
            </a:r>
            <a:endParaRPr lang="en-US" sz="2800" b="0" u="none" strike="noStrike">
              <a:solidFill>
                <a:srgbClr val="000000"/>
              </a:solidFill>
              <a:uFillTx/>
              <a:latin typeface="Arial"/>
            </a:endParaRPr>
          </a:p>
        </p:txBody>
      </p:sp>
      <p:sp>
        <p:nvSpPr>
          <p:cNvPr id="552"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114480" indent="0">
              <a:lnSpc>
                <a:spcPct val="115000"/>
              </a:lnSpc>
              <a:buNone/>
              <a:tabLst>
                <a:tab pos="0" algn="l"/>
              </a:tabLst>
            </a:pPr>
            <a:r>
              <a:rPr lang="en" sz="1800" b="0" u="none" strike="noStrike">
                <a:solidFill>
                  <a:schemeClr val="dk2"/>
                </a:solidFill>
                <a:uFillTx/>
                <a:latin typeface="Consolas"/>
                <a:ea typeface="Open Sans Light"/>
              </a:rPr>
              <a:t> env:</a:t>
            </a:r>
            <a:endParaRPr lang="en-US" sz="1800" b="0" u="none" strike="noStrike">
              <a:solidFill>
                <a:srgbClr val="000000"/>
              </a:solidFill>
              <a:uFillTx/>
              <a:latin typeface="Open Sans Light"/>
            </a:endParaRPr>
          </a:p>
          <a:p>
            <a:pPr marL="114480" indent="0">
              <a:lnSpc>
                <a:spcPct val="115000"/>
              </a:lnSpc>
              <a:buNone/>
              <a:tabLst>
                <a:tab pos="0" algn="l"/>
              </a:tabLst>
            </a:pPr>
            <a:r>
              <a:rPr lang="en" sz="1800" b="0" u="none" strike="noStrike">
                <a:solidFill>
                  <a:schemeClr val="dk2"/>
                </a:solidFill>
                <a:uFillTx/>
                <a:latin typeface="Consolas"/>
                <a:ea typeface="Open Sans Light"/>
              </a:rPr>
              <a:t> - name: &lt;Name of variable&gt;</a:t>
            </a:r>
            <a:endParaRPr lang="en-US" sz="1800" b="0" u="none" strike="noStrike">
              <a:solidFill>
                <a:srgbClr val="000000"/>
              </a:solidFill>
              <a:uFillTx/>
              <a:latin typeface="Open Sans Light"/>
            </a:endParaRPr>
          </a:p>
          <a:p>
            <a:pPr marL="114480" indent="0">
              <a:lnSpc>
                <a:spcPct val="115000"/>
              </a:lnSpc>
              <a:buNone/>
              <a:tabLst>
                <a:tab pos="0" algn="l"/>
              </a:tabLst>
            </a:pPr>
            <a:r>
              <a:rPr lang="en" sz="1800" b="0" u="none" strike="noStrike">
                <a:solidFill>
                  <a:schemeClr val="dk2"/>
                </a:solidFill>
                <a:uFillTx/>
                <a:latin typeface="Consolas"/>
                <a:ea typeface="Open Sans Light"/>
              </a:rPr>
              <a:t>   value: &lt;Value&gt;</a:t>
            </a:r>
            <a:endParaRPr lang="en-US" sz="1800" b="0" u="none" strike="noStrike">
              <a:solidFill>
                <a:srgbClr val="000000"/>
              </a:solidFill>
              <a:uFillTx/>
              <a:latin typeface="Open Sans Light"/>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ConfigMaps</a:t>
            </a:r>
            <a:endParaRPr lang="en-US" sz="2800" b="0" u="none" strike="noStrike">
              <a:solidFill>
                <a:srgbClr val="000000"/>
              </a:solidFill>
              <a:uFillTx/>
              <a:latin typeface="Arial"/>
            </a:endParaRPr>
          </a:p>
        </p:txBody>
      </p:sp>
      <p:sp>
        <p:nvSpPr>
          <p:cNvPr id="554"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115000"/>
              </a:lnSpc>
              <a:buClr>
                <a:srgbClr val="595959"/>
              </a:buClr>
              <a:buFont typeface="Trebuchet MS"/>
              <a:buChar char="●"/>
            </a:pPr>
            <a:r>
              <a:rPr lang="de-DE" sz="1800" b="0" u="none" strike="noStrike" dirty="0">
                <a:solidFill>
                  <a:schemeClr val="dk2"/>
                </a:solidFill>
                <a:uFillTx/>
                <a:latin typeface="Open Sans Light"/>
                <a:ea typeface="Open Sans Light"/>
              </a:rPr>
              <a:t>Externalisiert und wiederverwendbar</a:t>
            </a:r>
            <a:endParaRPr lang="en-US" sz="1800" b="0" u="none" strike="noStrike" dirty="0">
              <a:solidFill>
                <a:srgbClr val="000000"/>
              </a:solidFill>
              <a:uFillTx/>
              <a:latin typeface="Open Sans Light"/>
            </a:endParaRPr>
          </a:p>
          <a:p>
            <a:pPr indent="0">
              <a:lnSpc>
                <a:spcPct val="115000"/>
              </a:lnSpc>
              <a:buNone/>
            </a:pPr>
            <a:endParaRPr lang="en-US" sz="1800" b="0" u="none" strike="noStrike" dirty="0">
              <a:solidFill>
                <a:srgbClr val="000000"/>
              </a:solidFill>
              <a:uFillTx/>
              <a:latin typeface="Open Sans Light"/>
            </a:endParaRPr>
          </a:p>
          <a:p>
            <a:pPr marL="457200" indent="-343080">
              <a:lnSpc>
                <a:spcPct val="115000"/>
              </a:lnSpc>
              <a:buClr>
                <a:srgbClr val="595959"/>
              </a:buClr>
              <a:buFont typeface="Trebuchet MS"/>
              <a:buChar char="●"/>
            </a:pPr>
            <a:r>
              <a:rPr lang="de-DE" sz="1800" b="0" u="none" strike="noStrike" dirty="0">
                <a:solidFill>
                  <a:schemeClr val="dk2"/>
                </a:solidFill>
                <a:uFillTx/>
                <a:latin typeface="Open Sans Light"/>
                <a:ea typeface="Open Sans Light"/>
              </a:rPr>
              <a:t>Objekte in K8S</a:t>
            </a:r>
            <a:endParaRPr lang="en-US" sz="1800" b="0" u="none" strike="noStrike" dirty="0">
              <a:solidFill>
                <a:srgbClr val="000000"/>
              </a:solidFill>
              <a:uFillTx/>
              <a:latin typeface="Open Sans Light"/>
            </a:endParaRPr>
          </a:p>
          <a:p>
            <a:pPr indent="0">
              <a:lnSpc>
                <a:spcPct val="115000"/>
              </a:lnSpc>
              <a:buNone/>
            </a:pPr>
            <a:endParaRPr lang="en-US" sz="1800" b="0" u="none" strike="noStrike" dirty="0">
              <a:solidFill>
                <a:srgbClr val="000000"/>
              </a:solidFill>
              <a:uFillTx/>
              <a:latin typeface="Open Sans Light"/>
            </a:endParaRPr>
          </a:p>
          <a:p>
            <a:pPr marL="457200" indent="-343080">
              <a:lnSpc>
                <a:spcPct val="115000"/>
              </a:lnSpc>
              <a:buClr>
                <a:srgbClr val="595959"/>
              </a:buClr>
              <a:buFont typeface="Trebuchet MS"/>
              <a:buChar char="●"/>
            </a:pPr>
            <a:r>
              <a:rPr lang="de-DE" sz="1800" b="0" u="none" strike="noStrike" dirty="0">
                <a:solidFill>
                  <a:schemeClr val="dk2"/>
                </a:solidFill>
                <a:uFillTx/>
                <a:latin typeface="Open Sans Light"/>
                <a:ea typeface="Open Sans Light"/>
              </a:rPr>
              <a:t>Referenziert in Pod Definitionen</a:t>
            </a:r>
            <a:endParaRPr lang="en-US" sz="1800" b="0" u="none" strike="noStrike" dirty="0">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Syntax ConfigMap</a:t>
            </a:r>
            <a:endParaRPr lang="en-US" sz="2800" b="0" u="none" strike="noStrike">
              <a:solidFill>
                <a:srgbClr val="000000"/>
              </a:solidFill>
              <a:uFillTx/>
              <a:latin typeface="Arial"/>
            </a:endParaRPr>
          </a:p>
        </p:txBody>
      </p:sp>
      <p:sp>
        <p:nvSpPr>
          <p:cNvPr id="556"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114480" indent="0">
              <a:lnSpc>
                <a:spcPct val="115000"/>
              </a:lnSpc>
              <a:buNone/>
              <a:tabLst>
                <a:tab pos="0" algn="l"/>
              </a:tabLst>
            </a:pPr>
            <a:r>
              <a:rPr lang="de-DE" sz="1800" b="0" u="none" strike="noStrike">
                <a:solidFill>
                  <a:schemeClr val="dk2"/>
                </a:solidFill>
                <a:uFillTx/>
                <a:latin typeface="Consolas"/>
                <a:ea typeface="Open Sans Light"/>
              </a:rPr>
              <a:t>apiVersion:</a:t>
            </a:r>
            <a:r>
              <a:rPr lang="de-DE" sz="1800" b="0" u="none" strike="noStrike">
                <a:solidFill>
                  <a:srgbClr val="BBBBBB"/>
                </a:solidFill>
                <a:uFillTx/>
                <a:latin typeface="Consolas"/>
                <a:ea typeface="Open Sans Light"/>
              </a:rPr>
              <a:t> </a:t>
            </a:r>
            <a:r>
              <a:rPr lang="de-DE" sz="1800" b="0" u="none" strike="noStrike">
                <a:solidFill>
                  <a:schemeClr val="dk2"/>
                </a:solidFill>
                <a:uFillTx/>
                <a:latin typeface="Consolas"/>
                <a:ea typeface="Open Sans Light"/>
              </a:rPr>
              <a:t>v1</a:t>
            </a:r>
            <a:r>
              <a:rPr lang="de-DE" sz="1800" b="0" u="none" strike="noStrike">
                <a:solidFill>
                  <a:srgbClr val="BBBBBB"/>
                </a:solidFill>
                <a:uFillTx/>
                <a:latin typeface="Consolas"/>
                <a:ea typeface="Open Sans Light"/>
              </a:rPr>
              <a:t> </a:t>
            </a:r>
            <a:br>
              <a:rPr sz="1800"/>
            </a:br>
            <a:r>
              <a:rPr lang="de-DE" sz="1800" b="0" u="none" strike="noStrike">
                <a:solidFill>
                  <a:schemeClr val="dk2"/>
                </a:solidFill>
                <a:uFillTx/>
                <a:latin typeface="Consolas"/>
                <a:ea typeface="Open Sans Light"/>
              </a:rPr>
              <a:t>kind:</a:t>
            </a:r>
            <a:r>
              <a:rPr lang="de-DE" sz="1800" b="0" u="none" strike="noStrike">
                <a:solidFill>
                  <a:srgbClr val="BBBBBB"/>
                </a:solidFill>
                <a:uFillTx/>
                <a:latin typeface="Consolas"/>
                <a:ea typeface="Open Sans Light"/>
              </a:rPr>
              <a:t> </a:t>
            </a:r>
            <a:r>
              <a:rPr lang="de-DE" sz="1800" b="0" u="none" strike="noStrike">
                <a:solidFill>
                  <a:schemeClr val="dk2"/>
                </a:solidFill>
                <a:uFillTx/>
                <a:latin typeface="Consolas"/>
                <a:ea typeface="Open Sans Light"/>
              </a:rPr>
              <a:t>ConfigMap</a:t>
            </a:r>
            <a:r>
              <a:rPr lang="de-DE" sz="1800" b="0" u="none" strike="noStrike">
                <a:solidFill>
                  <a:srgbClr val="BBBBBB"/>
                </a:solidFill>
                <a:uFillTx/>
                <a:latin typeface="Consolas"/>
                <a:ea typeface="Open Sans Light"/>
              </a:rPr>
              <a:t> </a:t>
            </a:r>
            <a:br>
              <a:rPr sz="1800"/>
            </a:br>
            <a:r>
              <a:rPr lang="de-DE" sz="1800" b="0" u="none" strike="noStrike">
                <a:solidFill>
                  <a:schemeClr val="dk2"/>
                </a:solidFill>
                <a:uFillTx/>
                <a:latin typeface="Consolas"/>
                <a:ea typeface="Open Sans Light"/>
              </a:rPr>
              <a:t>metadata:</a:t>
            </a:r>
            <a:br>
              <a:rPr sz="1800"/>
            </a:br>
            <a:r>
              <a:rPr lang="de-DE" sz="1800" b="0" u="none" strike="noStrike">
                <a:solidFill>
                  <a:srgbClr val="BBBBBB"/>
                </a:solidFill>
                <a:uFillTx/>
                <a:latin typeface="Consolas"/>
                <a:ea typeface="Open Sans Light"/>
              </a:rPr>
              <a:t>  </a:t>
            </a:r>
            <a:r>
              <a:rPr lang="de-DE" sz="1800" b="0" u="none" strike="noStrike">
                <a:solidFill>
                  <a:schemeClr val="dk2"/>
                </a:solidFill>
                <a:uFillTx/>
                <a:latin typeface="Consolas"/>
                <a:ea typeface="Open Sans Light"/>
              </a:rPr>
              <a:t>name:</a:t>
            </a:r>
            <a:r>
              <a:rPr lang="de-DE" sz="1800" b="0" u="none" strike="noStrike">
                <a:solidFill>
                  <a:srgbClr val="BBBBBB"/>
                </a:solidFill>
                <a:uFillTx/>
                <a:latin typeface="Consolas"/>
                <a:ea typeface="Open Sans Light"/>
              </a:rPr>
              <a:t> </a:t>
            </a:r>
            <a:r>
              <a:rPr lang="de-DE" sz="1800" b="0" u="none" strike="noStrike">
                <a:solidFill>
                  <a:schemeClr val="dk2"/>
                </a:solidFill>
                <a:uFillTx/>
                <a:latin typeface="Consolas"/>
                <a:ea typeface="Open Sans Light"/>
              </a:rPr>
              <a:t>special-config</a:t>
            </a:r>
            <a:r>
              <a:rPr lang="de-DE" sz="1800" b="0" u="none" strike="noStrike">
                <a:solidFill>
                  <a:srgbClr val="BBBBBB"/>
                </a:solidFill>
                <a:uFillTx/>
                <a:latin typeface="Consolas"/>
                <a:ea typeface="Open Sans Light"/>
              </a:rPr>
              <a:t> </a:t>
            </a:r>
            <a:br>
              <a:rPr sz="1800"/>
            </a:br>
            <a:r>
              <a:rPr lang="de-DE" sz="1800" b="0" u="none" strike="noStrike">
                <a:solidFill>
                  <a:schemeClr val="dk2"/>
                </a:solidFill>
                <a:uFillTx/>
                <a:latin typeface="Consolas"/>
                <a:ea typeface="Open Sans Light"/>
              </a:rPr>
              <a:t>data:</a:t>
            </a:r>
            <a:r>
              <a:rPr lang="de-DE" sz="1800" b="0" u="none" strike="noStrike">
                <a:solidFill>
                  <a:srgbClr val="BBBBBB"/>
                </a:solidFill>
                <a:uFillTx/>
                <a:latin typeface="Consolas"/>
                <a:ea typeface="Open Sans Light"/>
              </a:rPr>
              <a:t> </a:t>
            </a:r>
            <a:br>
              <a:rPr sz="1800"/>
            </a:br>
            <a:r>
              <a:rPr lang="de-DE" sz="1800" b="0" u="none" strike="noStrike">
                <a:solidFill>
                  <a:srgbClr val="BBBBBB"/>
                </a:solidFill>
                <a:uFillTx/>
                <a:latin typeface="Consolas"/>
                <a:ea typeface="Open Sans Light"/>
              </a:rPr>
              <a:t>  </a:t>
            </a:r>
            <a:r>
              <a:rPr lang="de-DE" sz="1800" b="0" u="none" strike="noStrike">
                <a:solidFill>
                  <a:schemeClr val="dk2"/>
                </a:solidFill>
                <a:uFillTx/>
                <a:latin typeface="Consolas"/>
                <a:ea typeface="Open Sans Light"/>
              </a:rPr>
              <a:t>SPECIAL_LEVEL:</a:t>
            </a:r>
            <a:r>
              <a:rPr lang="de-DE" sz="1800" b="0" u="none" strike="noStrike">
                <a:solidFill>
                  <a:srgbClr val="BBBBBB"/>
                </a:solidFill>
                <a:uFillTx/>
                <a:latin typeface="Consolas"/>
                <a:ea typeface="Open Sans Light"/>
              </a:rPr>
              <a:t> </a:t>
            </a:r>
            <a:r>
              <a:rPr lang="de-DE" sz="1800" b="0" u="none" strike="noStrike">
                <a:solidFill>
                  <a:schemeClr val="dk2"/>
                </a:solidFill>
                <a:uFillTx/>
                <a:latin typeface="Consolas"/>
                <a:ea typeface="Open Sans Light"/>
              </a:rPr>
              <a:t>very</a:t>
            </a:r>
            <a:r>
              <a:rPr lang="de-DE" sz="1800" b="0" u="none" strike="noStrike">
                <a:solidFill>
                  <a:srgbClr val="BBBBBB"/>
                </a:solidFill>
                <a:uFillTx/>
                <a:latin typeface="Consolas"/>
                <a:ea typeface="Open Sans Light"/>
              </a:rPr>
              <a:t> </a:t>
            </a:r>
            <a:br>
              <a:rPr sz="1800"/>
            </a:br>
            <a:r>
              <a:rPr lang="de-DE" sz="1800" b="0" u="none" strike="noStrike">
                <a:solidFill>
                  <a:srgbClr val="BBBBBB"/>
                </a:solidFill>
                <a:uFillTx/>
                <a:latin typeface="Consolas"/>
                <a:ea typeface="Open Sans Light"/>
              </a:rPr>
              <a:t>  </a:t>
            </a:r>
            <a:r>
              <a:rPr lang="de-DE" sz="1800" b="0" u="none" strike="noStrike">
                <a:solidFill>
                  <a:schemeClr val="dk2"/>
                </a:solidFill>
                <a:uFillTx/>
                <a:latin typeface="Consolas"/>
                <a:ea typeface="Open Sans Light"/>
              </a:rPr>
              <a:t>SPECIAL_TYPE:</a:t>
            </a:r>
            <a:r>
              <a:rPr lang="de-DE" sz="1800" b="0" u="none" strike="noStrike">
                <a:solidFill>
                  <a:srgbClr val="BBBBBB"/>
                </a:solidFill>
                <a:uFillTx/>
                <a:latin typeface="Consolas"/>
                <a:ea typeface="Open Sans Light"/>
              </a:rPr>
              <a:t> </a:t>
            </a:r>
            <a:r>
              <a:rPr lang="de-DE" sz="1800" b="0" u="none" strike="noStrike">
                <a:solidFill>
                  <a:schemeClr val="dk2"/>
                </a:solidFill>
                <a:uFillTx/>
                <a:latin typeface="Consolas"/>
                <a:ea typeface="Open Sans Light"/>
              </a:rPr>
              <a:t>charm</a:t>
            </a:r>
            <a:endParaRPr lang="en-US" sz="1800" b="0" u="none" strike="noStrike">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5" presetClass="emph" fill="hold" nodeType="clickEffect">
                                  <p:stCondLst>
                                    <p:cond delay="0"/>
                                  </p:stCondLst>
                                  <p:iterate type="lt">
                                    <p:tmAbs val="25"/>
                                  </p:iterate>
                                  <p:childTnLst>
                                    <p:set>
                                      <p:cBhvr>
                                        <p:cTn id="6" dur="indefinite"/>
                                        <p:tgtEl>
                                          <p:spTgt spid="556">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de-DE" sz="2800" b="0" u="none" strike="noStrike">
                <a:solidFill>
                  <a:schemeClr val="dk1"/>
                </a:solidFill>
                <a:uFillTx/>
                <a:latin typeface="Open Sans Light"/>
                <a:ea typeface="Open Sans Light"/>
              </a:rPr>
              <a:t>Usage ConfigMap</a:t>
            </a:r>
            <a:endParaRPr lang="en-US" sz="2800" b="0" u="none" strike="noStrike">
              <a:solidFill>
                <a:srgbClr val="000000"/>
              </a:solidFill>
              <a:uFillTx/>
              <a:latin typeface="Arial"/>
            </a:endParaRPr>
          </a:p>
        </p:txBody>
      </p:sp>
      <p:sp>
        <p:nvSpPr>
          <p:cNvPr id="558"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114480" indent="0">
              <a:lnSpc>
                <a:spcPct val="115000"/>
              </a:lnSpc>
              <a:buNone/>
              <a:tabLst>
                <a:tab pos="0" algn="l"/>
              </a:tabLst>
            </a:pPr>
            <a:r>
              <a:rPr lang="de-DE" sz="1600" b="0" u="none" strike="noStrike">
                <a:solidFill>
                  <a:schemeClr val="dk2"/>
                </a:solidFill>
                <a:uFillTx/>
                <a:latin typeface="Consolas"/>
                <a:ea typeface="Open Sans Light"/>
              </a:rPr>
              <a:t>apiVersion: v1</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kind: Pod</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metadata:</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  name: test-pod</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spec:</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  containers:</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    - name: test-container</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      image: k8s.gcr.io/busybox</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      command: [ "/bin/sh", "-c", "env" ]</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      envFrom:</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      - configMapRef:</a:t>
            </a:r>
            <a:endParaRPr lang="en-US" sz="1600" b="0" u="none" strike="noStrike">
              <a:solidFill>
                <a:srgbClr val="000000"/>
              </a:solidFill>
              <a:uFillTx/>
              <a:latin typeface="Open Sans Light"/>
            </a:endParaRPr>
          </a:p>
          <a:p>
            <a:pPr marL="114480" indent="0">
              <a:lnSpc>
                <a:spcPct val="115000"/>
              </a:lnSpc>
              <a:buNone/>
              <a:tabLst>
                <a:tab pos="0" algn="l"/>
              </a:tabLst>
            </a:pPr>
            <a:r>
              <a:rPr lang="de-DE" sz="1600" b="0" u="none" strike="noStrike">
                <a:solidFill>
                  <a:schemeClr val="dk2"/>
                </a:solidFill>
                <a:uFillTx/>
                <a:latin typeface="Consolas"/>
                <a:ea typeface="Open Sans Light"/>
              </a:rPr>
              <a:t>          name: special-config</a:t>
            </a:r>
            <a:endParaRPr lang="en-US" sz="1600" b="0" u="none" strike="noStrike">
              <a:solidFill>
                <a:srgbClr val="000000"/>
              </a:solidFill>
              <a:uFillTx/>
              <a:latin typeface="Open Sans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5" presetClass="emph" fill="hold" nodeType="clickEffect">
                                  <p:stCondLst>
                                    <p:cond delay="0"/>
                                  </p:stCondLst>
                                  <p:iterate type="lt">
                                    <p:tmAbs val="25"/>
                                  </p:iterate>
                                  <p:childTnLst>
                                    <p:set>
                                      <p:cBhvr>
                                        <p:cTn id="6" dur="indefinite"/>
                                        <p:tgtEl>
                                          <p:spTgt spid="558">
                                            <p:txEl>
                                              <p:pRg st="9" end="9"/>
                                            </p:txEl>
                                          </p:spTgt>
                                        </p:tgtEl>
                                        <p:attrNameLst>
                                          <p:attrName>style.fontWeight</p:attrName>
                                        </p:attrNameLst>
                                      </p:cBhvr>
                                      <p:to>
                                        <p:strVal val="bold"/>
                                      </p:to>
                                    </p:set>
                                  </p:childTnLst>
                                </p:cTn>
                              </p:par>
                              <p:par>
                                <p:cTn id="7" presetID="15" presetClass="emph" fill="hold" nodeType="withEffect">
                                  <p:stCondLst>
                                    <p:cond delay="0"/>
                                  </p:stCondLst>
                                  <p:iterate type="lt">
                                    <p:tmAbs val="25"/>
                                  </p:iterate>
                                  <p:childTnLst>
                                    <p:set>
                                      <p:cBhvr>
                                        <p:cTn id="8" dur="indefinite"/>
                                        <p:tgtEl>
                                          <p:spTgt spid="558">
                                            <p:txEl>
                                              <p:pRg st="10" end="10"/>
                                            </p:txEl>
                                          </p:spTgt>
                                        </p:tgtEl>
                                        <p:attrNameLst>
                                          <p:attrName>style.fontWeight</p:attrName>
                                        </p:attrNameLst>
                                      </p:cBhvr>
                                      <p:to>
                                        <p:strVal val="bold"/>
                                      </p:to>
                                    </p:set>
                                  </p:childTnLst>
                                </p:cTn>
                              </p:par>
                              <p:par>
                                <p:cTn id="9" presetID="15" presetClass="emph" fill="hold" nodeType="withEffect">
                                  <p:stCondLst>
                                    <p:cond delay="0"/>
                                  </p:stCondLst>
                                  <p:iterate type="lt">
                                    <p:tmAbs val="25"/>
                                  </p:iterate>
                                  <p:childTnLst>
                                    <p:set>
                                      <p:cBhvr>
                                        <p:cTn id="10" dur="indefinite"/>
                                        <p:tgtEl>
                                          <p:spTgt spid="558">
                                            <p:txEl>
                                              <p:pRg st="11" end="1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en-DE" sz="3600" b="0" u="none" strike="noStrike">
                <a:solidFill>
                  <a:schemeClr val="lt2">
                    <a:lumMod val="50000"/>
                  </a:schemeClr>
                </a:solidFill>
                <a:uFillTx/>
                <a:latin typeface="Open Sans Light"/>
                <a:ea typeface="Open Sans Light"/>
              </a:rPr>
              <a:t>Fragen? Fragen!</a:t>
            </a:r>
            <a:endParaRPr lang="en-DE" sz="3600" b="0" u="none" strike="noStrike">
              <a:solidFill>
                <a:schemeClr val="dk1"/>
              </a:solidFill>
              <a:uFillTx/>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311760" y="444960"/>
            <a:ext cx="7683120" cy="609840"/>
          </a:xfrm>
          <a:prstGeom prst="rect">
            <a:avLst/>
          </a:prstGeom>
          <a:noFill/>
          <a:ln w="0">
            <a:noFill/>
          </a:ln>
        </p:spPr>
        <p:txBody>
          <a:bodyPr lIns="91440" tIns="91440" rIns="91440" bIns="91440" anchor="t">
            <a:noAutofit/>
          </a:bodyPr>
          <a:lstStyle/>
          <a:p>
            <a:pPr indent="0">
              <a:lnSpc>
                <a:spcPct val="100000"/>
              </a:lnSpc>
              <a:buNone/>
            </a:pPr>
            <a:r>
              <a:rPr lang="en-US" sz="2800" u="none" strike="noStrike" dirty="0">
                <a:solidFill>
                  <a:schemeClr val="dk1"/>
                </a:solidFill>
                <a:uFillTx/>
                <a:latin typeface="Open Sans Light" pitchFamily="2" charset="0"/>
                <a:ea typeface="Open Sans Light" pitchFamily="2" charset="0"/>
                <a:cs typeface="Open Sans Light" pitchFamily="2" charset="0"/>
              </a:rPr>
              <a:t>Let’s Stay in Toch</a:t>
            </a:r>
            <a:endParaRPr lang="en-US" sz="2800" u="none" strike="noStrike" dirty="0">
              <a:solidFill>
                <a:srgbClr val="000000"/>
              </a:solidFill>
              <a:uFillTx/>
              <a:latin typeface="Open Sans Light" pitchFamily="2" charset="0"/>
              <a:ea typeface="Open Sans Light" pitchFamily="2" charset="0"/>
              <a:cs typeface="Open Sans Light" pitchFamily="2" charset="0"/>
            </a:endParaRPr>
          </a:p>
        </p:txBody>
      </p:sp>
      <p:sp>
        <p:nvSpPr>
          <p:cNvPr id="687" name="PlaceHolder 2"/>
          <p:cNvSpPr>
            <a:spLocks noGrp="1"/>
          </p:cNvSpPr>
          <p:nvPr>
            <p:ph/>
          </p:nvPr>
        </p:nvSpPr>
        <p:spPr>
          <a:xfrm>
            <a:off x="311760" y="1152360"/>
            <a:ext cx="8520120" cy="3416040"/>
          </a:xfrm>
          <a:prstGeom prst="rect">
            <a:avLst/>
          </a:prstGeom>
          <a:noFill/>
          <a:ln w="0">
            <a:noFill/>
          </a:ln>
        </p:spPr>
        <p:txBody>
          <a:bodyPr lIns="91440" tIns="91440" rIns="91440" bIns="91440" anchor="t">
            <a:noAutofit/>
          </a:bodyPr>
          <a:lstStyle/>
          <a:p>
            <a:pPr marL="457200" indent="-343080">
              <a:lnSpc>
                <a:spcPct val="200000"/>
              </a:lnSpc>
              <a:buClr>
                <a:srgbClr val="595959"/>
              </a:buClr>
              <a:buFont typeface="Arial"/>
              <a:buChar char="•"/>
            </a:pPr>
            <a:r>
              <a:rPr lang="en-US" sz="1600" u="none" strike="noStrike" dirty="0">
                <a:solidFill>
                  <a:schemeClr val="dk2"/>
                </a:solidFill>
                <a:uFillTx/>
                <a:latin typeface="Open Sans Light" pitchFamily="2" charset="0"/>
                <a:ea typeface="Open Sans Light" pitchFamily="2" charset="0"/>
                <a:cs typeface="Open Sans Light" pitchFamily="2" charset="0"/>
              </a:rPr>
              <a:t>Karsten Samaschke</a:t>
            </a:r>
            <a:endParaRPr lang="en-US" sz="16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200000"/>
              </a:lnSpc>
              <a:buClr>
                <a:srgbClr val="595959"/>
              </a:buClr>
              <a:buFont typeface="Arial"/>
              <a:buChar char="•"/>
            </a:pPr>
            <a:r>
              <a:rPr lang="en-US" sz="1600" u="none" strike="noStrike" dirty="0">
                <a:solidFill>
                  <a:schemeClr val="dk2"/>
                </a:solidFill>
                <a:uFillTx/>
                <a:latin typeface="Open Sans Light" pitchFamily="2" charset="0"/>
                <a:ea typeface="Open Sans Light" pitchFamily="2" charset="0"/>
                <a:cs typeface="Open Sans Light" pitchFamily="2" charset="0"/>
              </a:rPr>
              <a:t>Email: </a:t>
            </a:r>
            <a:r>
              <a:rPr lang="en-US" sz="1600" u="sng" strike="noStrike" dirty="0">
                <a:solidFill>
                  <a:schemeClr val="dk2"/>
                </a:solidFill>
                <a:uFillTx/>
                <a:latin typeface="Open Sans Light" pitchFamily="2" charset="0"/>
                <a:ea typeface="Open Sans Light" pitchFamily="2" charset="0"/>
                <a:cs typeface="Open Sans Light" pitchFamily="2" charset="0"/>
                <a:hlinkClick r:id="rId2"/>
              </a:rPr>
              <a:t>karsten@vanillacore.net</a:t>
            </a:r>
            <a:endParaRPr lang="en-US" sz="16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200000"/>
              </a:lnSpc>
              <a:buClr>
                <a:srgbClr val="595959"/>
              </a:buClr>
              <a:buFont typeface="Arial"/>
              <a:buChar char="•"/>
            </a:pPr>
            <a:r>
              <a:rPr lang="en-US" sz="1600" u="none" strike="noStrike" dirty="0">
                <a:solidFill>
                  <a:schemeClr val="dk2"/>
                </a:solidFill>
                <a:uFillTx/>
                <a:latin typeface="Open Sans Light" pitchFamily="2" charset="0"/>
                <a:ea typeface="Open Sans Light" pitchFamily="2" charset="0"/>
                <a:cs typeface="Open Sans Light" pitchFamily="2" charset="0"/>
              </a:rPr>
              <a:t>Homepage: </a:t>
            </a:r>
            <a:r>
              <a:rPr lang="en-US" sz="1600" u="sng" strike="noStrike" dirty="0">
                <a:solidFill>
                  <a:schemeClr val="dk2"/>
                </a:solidFill>
                <a:uFillTx/>
                <a:latin typeface="Open Sans Light" pitchFamily="2" charset="0"/>
                <a:ea typeface="Open Sans Light" pitchFamily="2" charset="0"/>
                <a:cs typeface="Open Sans Light" pitchFamily="2" charset="0"/>
                <a:hlinkClick r:id="rId3"/>
              </a:rPr>
              <a:t>https://vanillacore.net</a:t>
            </a:r>
            <a:endParaRPr lang="en-US" sz="16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200000"/>
              </a:lnSpc>
              <a:buClr>
                <a:srgbClr val="595959"/>
              </a:buClr>
              <a:buFont typeface="Arial"/>
              <a:buChar char="•"/>
            </a:pPr>
            <a:r>
              <a:rPr lang="en-US" sz="1600" u="none" strike="noStrike" dirty="0">
                <a:solidFill>
                  <a:schemeClr val="dk2"/>
                </a:solidFill>
                <a:uFillTx/>
                <a:latin typeface="Open Sans Light" pitchFamily="2" charset="0"/>
                <a:ea typeface="Open Sans Light" pitchFamily="2" charset="0"/>
                <a:cs typeface="Open Sans Light" pitchFamily="2" charset="0"/>
              </a:rPr>
              <a:t>LinkedIn: </a:t>
            </a:r>
            <a:r>
              <a:rPr lang="en-US" sz="1600" u="sng" strike="noStrike" dirty="0">
                <a:solidFill>
                  <a:schemeClr val="dk2"/>
                </a:solidFill>
                <a:uFillTx/>
                <a:latin typeface="Open Sans Light" pitchFamily="2" charset="0"/>
                <a:ea typeface="Open Sans Light" pitchFamily="2" charset="0"/>
                <a:cs typeface="Open Sans Light" pitchFamily="2" charset="0"/>
                <a:hlinkClick r:id="rId4"/>
              </a:rPr>
              <a:t>https://www.linkedin.com/in/samaschke/</a:t>
            </a:r>
            <a:r>
              <a:rPr lang="en-US" sz="1600" u="none" strike="noStrike" dirty="0">
                <a:solidFill>
                  <a:schemeClr val="dk2"/>
                </a:solidFill>
                <a:uFillTx/>
                <a:latin typeface="Open Sans Light" pitchFamily="2" charset="0"/>
                <a:ea typeface="Open Sans Light" pitchFamily="2" charset="0"/>
                <a:cs typeface="Open Sans Light" pitchFamily="2" charset="0"/>
              </a:rPr>
              <a:t> </a:t>
            </a:r>
            <a:endParaRPr lang="en-US" sz="1600" u="none" strike="noStrike" dirty="0">
              <a:solidFill>
                <a:srgbClr val="000000"/>
              </a:solidFill>
              <a:uFillTx/>
              <a:latin typeface="Open Sans Light" pitchFamily="2" charset="0"/>
              <a:ea typeface="Open Sans Light" pitchFamily="2" charset="0"/>
              <a:cs typeface="Open Sans Light" pitchFamily="2" charset="0"/>
            </a:endParaRPr>
          </a:p>
          <a:p>
            <a:pPr marL="457200" indent="-343080">
              <a:lnSpc>
                <a:spcPct val="200000"/>
              </a:lnSpc>
              <a:buClr>
                <a:srgbClr val="595959"/>
              </a:buClr>
              <a:buFont typeface="Arial"/>
              <a:buChar char="•"/>
            </a:pPr>
            <a:r>
              <a:rPr lang="en-US" sz="1600" u="none" strike="noStrike" dirty="0">
                <a:solidFill>
                  <a:schemeClr val="dk2"/>
                </a:solidFill>
                <a:uFillTx/>
                <a:latin typeface="Open Sans Light" pitchFamily="2" charset="0"/>
                <a:ea typeface="Open Sans Light" pitchFamily="2" charset="0"/>
                <a:cs typeface="Open Sans Light" pitchFamily="2" charset="0"/>
              </a:rPr>
              <a:t>WhatsApp: +491717888155</a:t>
            </a:r>
            <a:endParaRPr lang="en-US" sz="1600" u="none" strike="noStrike" dirty="0">
              <a:solidFill>
                <a:srgbClr val="000000"/>
              </a:solidFill>
              <a:uFillTx/>
              <a:latin typeface="Open Sans Light" pitchFamily="2" charset="0"/>
              <a:ea typeface="Open Sans Light" pitchFamily="2" charset="0"/>
              <a:cs typeface="Open Sans Light" pitchFamily="2"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2BBDB-444E-75B8-F21E-E9DB83C70F71}"/>
            </a:ext>
          </a:extLst>
        </p:cNvPr>
        <p:cNvGrpSpPr/>
        <p:nvPr/>
      </p:nvGrpSpPr>
      <p:grpSpPr>
        <a:xfrm>
          <a:off x="0" y="0"/>
          <a:ext cx="0" cy="0"/>
          <a:chOff x="0" y="0"/>
          <a:chExt cx="0" cy="0"/>
        </a:xfrm>
      </p:grpSpPr>
      <p:sp>
        <p:nvSpPr>
          <p:cNvPr id="357" name="PlaceHolder 1">
            <a:extLst>
              <a:ext uri="{FF2B5EF4-FFF2-40B4-BE49-F238E27FC236}">
                <a16:creationId xmlns:a16="http://schemas.microsoft.com/office/drawing/2014/main" id="{27EF5664-612B-B6F5-898B-158C3A71CAA2}"/>
              </a:ext>
            </a:extLst>
          </p:cNvPr>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en-DE" sz="3600" b="0" u="none" strike="noStrike" dirty="0">
                <a:solidFill>
                  <a:schemeClr val="lt2">
                    <a:lumMod val="50000"/>
                  </a:schemeClr>
                </a:solidFill>
                <a:uFillTx/>
                <a:latin typeface="Open Sans Light"/>
                <a:ea typeface="Open Sans Light"/>
              </a:rPr>
              <a:t>Danke!</a:t>
            </a:r>
            <a:endParaRPr lang="en-DE" sz="3600" b="0" u="none" strike="noStrike" dirty="0">
              <a:solidFill>
                <a:schemeClr val="dk1"/>
              </a:solidFill>
              <a:uFillTx/>
              <a:latin typeface="Arial"/>
            </a:endParaRPr>
          </a:p>
        </p:txBody>
      </p:sp>
    </p:spTree>
    <p:extLst>
      <p:ext uri="{BB962C8B-B14F-4D97-AF65-F5344CB8AC3E}">
        <p14:creationId xmlns:p14="http://schemas.microsoft.com/office/powerpoint/2010/main" val="105392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Wichtige Befehle</a:t>
            </a:r>
            <a:endParaRPr lang="en-DE" sz="2800" b="0" u="none" strike="noStrike">
              <a:solidFill>
                <a:schemeClr val="dk1"/>
              </a:solidFill>
              <a:uFillTx/>
              <a:latin typeface="Arial"/>
            </a:endParaRPr>
          </a:p>
        </p:txBody>
      </p:sp>
      <p:sp>
        <p:nvSpPr>
          <p:cNvPr id="117" name="PlaceHolder 2"/>
          <p:cNvSpPr>
            <a:spLocks noGrp="1"/>
          </p:cNvSpPr>
          <p:nvPr>
            <p:ph/>
          </p:nvPr>
        </p:nvSpPr>
        <p:spPr>
          <a:xfrm>
            <a:off x="311760" y="1152360"/>
            <a:ext cx="8374320" cy="3415320"/>
          </a:xfrm>
          <a:prstGeom prst="rect">
            <a:avLst/>
          </a:prstGeom>
          <a:noFill/>
          <a:ln w="0">
            <a:noFill/>
          </a:ln>
        </p:spPr>
        <p:txBody>
          <a:bodyPr lIns="91440" tIns="91440" rIns="91440" bIns="91440" numCol="2" spcCol="0" anchor="t">
            <a:noAutofit/>
          </a:bodyPr>
          <a:lstStyle/>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run</a:t>
            </a:r>
            <a:br>
              <a:rPr sz="1400"/>
            </a:br>
            <a:r>
              <a:rPr lang="en-US" sz="1400" b="0" u="none" strike="noStrike">
                <a:solidFill>
                  <a:schemeClr val="dk2"/>
                </a:solidFill>
                <a:uFillTx/>
                <a:latin typeface="Open Sans Light"/>
                <a:ea typeface="Open Sans Light"/>
              </a:rPr>
              <a:t>Container starten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ps</a:t>
            </a:r>
            <a:br>
              <a:rPr sz="1400"/>
            </a:br>
            <a:r>
              <a:rPr lang="en-US" sz="1400" b="0" u="none" strike="noStrike">
                <a:solidFill>
                  <a:schemeClr val="dk2"/>
                </a:solidFill>
                <a:uFillTx/>
                <a:latin typeface="Open Sans Light"/>
                <a:ea typeface="Open Sans Light"/>
              </a:rPr>
              <a:t>Laufende Container anzeigen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ps -a</a:t>
            </a:r>
            <a:br>
              <a:rPr sz="1400"/>
            </a:br>
            <a:r>
              <a:rPr lang="en-US" sz="1400" b="0" u="none" strike="noStrike">
                <a:solidFill>
                  <a:schemeClr val="dk2"/>
                </a:solidFill>
                <a:uFillTx/>
                <a:latin typeface="Open Sans Light"/>
                <a:ea typeface="Open Sans Light"/>
              </a:rPr>
              <a:t>Alle Container anzeigen (auch beendete/exited)</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exec</a:t>
            </a:r>
            <a:br>
              <a:rPr sz="1400"/>
            </a:br>
            <a:r>
              <a:rPr lang="en-US" sz="1400" b="0" u="none" strike="noStrike">
                <a:solidFill>
                  <a:schemeClr val="dk2"/>
                </a:solidFill>
                <a:uFillTx/>
                <a:latin typeface="Open Sans Light"/>
                <a:ea typeface="Open Sans Light"/>
              </a:rPr>
              <a:t>Befehl in laufendem Container ausführen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stop</a:t>
            </a:r>
            <a:br>
              <a:rPr sz="1400"/>
            </a:br>
            <a:r>
              <a:rPr lang="en-US" sz="1400" b="0" u="none" strike="noStrike">
                <a:solidFill>
                  <a:schemeClr val="dk2"/>
                </a:solidFill>
                <a:uFillTx/>
                <a:latin typeface="Open Sans Light"/>
                <a:ea typeface="Open Sans Light"/>
              </a:rPr>
              <a:t>Container anhalten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rm</a:t>
            </a:r>
            <a:br>
              <a:rPr sz="1400"/>
            </a:br>
            <a:r>
              <a:rPr lang="en-US" sz="1400" b="0" u="none" strike="noStrike">
                <a:solidFill>
                  <a:schemeClr val="dk2"/>
                </a:solidFill>
                <a:uFillTx/>
                <a:latin typeface="Open Sans Light"/>
                <a:ea typeface="Open Sans Light"/>
              </a:rPr>
              <a:t>Container löschen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images</a:t>
            </a:r>
            <a:r>
              <a:rPr lang="en-US" sz="1400" b="0" u="none" strike="noStrike">
                <a:solidFill>
                  <a:schemeClr val="dk2"/>
                </a:solidFill>
                <a:uFillTx/>
                <a:latin typeface="Open Sans Light"/>
                <a:ea typeface="Open Sans Light"/>
              </a:rPr>
              <a:t> </a:t>
            </a:r>
            <a:br>
              <a:rPr sz="1400"/>
            </a:br>
            <a:r>
              <a:rPr lang="en-US" sz="1400" b="0" u="none" strike="noStrike">
                <a:solidFill>
                  <a:schemeClr val="dk2"/>
                </a:solidFill>
                <a:uFillTx/>
                <a:latin typeface="Open Sans Light"/>
                <a:ea typeface="Open Sans Light"/>
              </a:rPr>
              <a:t>Verfügbare Images anzeigen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container prune</a:t>
            </a:r>
            <a:r>
              <a:rPr lang="en-US" sz="1400" b="0" u="none" strike="noStrike">
                <a:solidFill>
                  <a:schemeClr val="dk2"/>
                </a:solidFill>
                <a:uFillTx/>
                <a:latin typeface="Open Sans Light"/>
                <a:ea typeface="Open Sans Light"/>
              </a:rPr>
              <a:t> </a:t>
            </a:r>
            <a:br>
              <a:rPr sz="1400"/>
            </a:br>
            <a:r>
              <a:rPr lang="en-US" sz="1400" b="0" u="none" strike="noStrike">
                <a:solidFill>
                  <a:schemeClr val="dk2"/>
                </a:solidFill>
                <a:uFillTx/>
                <a:latin typeface="Open Sans Light"/>
                <a:ea typeface="Open Sans Light"/>
              </a:rPr>
              <a:t>Ungenutzte Container entfernen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rmi</a:t>
            </a:r>
            <a:r>
              <a:rPr lang="en-US" sz="1400" b="0" u="none" strike="noStrike">
                <a:solidFill>
                  <a:schemeClr val="dk2"/>
                </a:solidFill>
                <a:uFillTx/>
                <a:latin typeface="Open Sans Light"/>
                <a:ea typeface="Open Sans Light"/>
              </a:rPr>
              <a:t> </a:t>
            </a:r>
            <a:br>
              <a:rPr sz="1400"/>
            </a:br>
            <a:r>
              <a:rPr lang="en-US" sz="1400" b="0" u="none" strike="noStrike">
                <a:solidFill>
                  <a:schemeClr val="dk2"/>
                </a:solidFill>
                <a:uFillTx/>
                <a:latin typeface="Open Sans Light"/>
                <a:ea typeface="Open Sans Light"/>
              </a:rPr>
              <a:t>Images löschen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endParaRPr lang="en-DE" sz="14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11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Praktische Beispiele (I)</a:t>
            </a:r>
            <a:endParaRPr lang="en-DE" sz="2800" b="0" u="none" strike="noStrike">
              <a:solidFill>
                <a:schemeClr val="dk1"/>
              </a:solidFill>
              <a:uFillTx/>
              <a:latin typeface="Arial"/>
            </a:endParaRPr>
          </a:p>
        </p:txBody>
      </p:sp>
      <p:sp>
        <p:nvSpPr>
          <p:cNvPr id="119" name="PlaceHolder 2"/>
          <p:cNvSpPr>
            <a:spLocks noGrp="1"/>
          </p:cNvSpPr>
          <p:nvPr>
            <p:ph/>
          </p:nvPr>
        </p:nvSpPr>
        <p:spPr>
          <a:xfrm>
            <a:off x="311760" y="1152360"/>
            <a:ext cx="8374320" cy="3415320"/>
          </a:xfrm>
          <a:prstGeom prst="rect">
            <a:avLst/>
          </a:prstGeom>
          <a:noFill/>
          <a:ln w="0">
            <a:noFill/>
          </a:ln>
        </p:spPr>
        <p:txBody>
          <a:bodyPr lIns="91440" tIns="91440" rIns="91440" bIns="91440" numCol="1" spcCol="0" anchor="t">
            <a:noAutofit/>
          </a:bodyPr>
          <a:lstStyle/>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run hello-world</a:t>
            </a:r>
            <a:br>
              <a:rPr sz="1400"/>
            </a:br>
            <a:r>
              <a:rPr lang="en-US" sz="1400" b="0" u="none" strike="noStrike">
                <a:solidFill>
                  <a:schemeClr val="dk2"/>
                </a:solidFill>
                <a:uFillTx/>
                <a:latin typeface="Open Sans Light"/>
                <a:ea typeface="Open Sans Light"/>
              </a:rPr>
              <a:t>Hello-World Container starten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run --name mein-nginx nginx</a:t>
            </a:r>
            <a:br>
              <a:rPr sz="1400"/>
            </a:br>
            <a:r>
              <a:rPr lang="en-US" sz="1400" b="0" u="none" strike="noStrike">
                <a:solidFill>
                  <a:schemeClr val="dk2"/>
                </a:solidFill>
                <a:uFillTx/>
                <a:latin typeface="Open Sans Light"/>
                <a:ea typeface="Open Sans Light"/>
              </a:rPr>
              <a:t>Selbst-definierten Namen für Container benutzen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run -p 8080:80 nginx</a:t>
            </a:r>
            <a:br>
              <a:rPr sz="1400"/>
            </a:br>
            <a:r>
              <a:rPr lang="en-US" sz="1400" b="0" u="none" strike="noStrike">
                <a:solidFill>
                  <a:schemeClr val="dk2"/>
                </a:solidFill>
                <a:uFillTx/>
                <a:latin typeface="Open Sans Light"/>
                <a:ea typeface="Open Sans Light"/>
              </a:rPr>
              <a:t>Port 8080 auf Host exponieren und mit Port 80 im Container verbinden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run -d -p 8080:80 nginx</a:t>
            </a:r>
            <a:br>
              <a:rPr sz="1400"/>
            </a:br>
            <a:r>
              <a:rPr lang="en-US" sz="1400" b="0" u="none" strike="noStrike">
                <a:solidFill>
                  <a:schemeClr val="dk2"/>
                </a:solidFill>
                <a:uFillTx/>
                <a:latin typeface="Open Sans Light"/>
                <a:ea typeface="Open Sans Light"/>
              </a:rPr>
              <a:t>Container im Hintergrund ausführen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endParaRPr lang="en-DE" sz="14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Praktische Beispiele (II)</a:t>
            </a:r>
            <a:endParaRPr lang="en-DE" sz="2800" b="0" u="none" strike="noStrike">
              <a:solidFill>
                <a:schemeClr val="dk1"/>
              </a:solidFill>
              <a:uFillTx/>
              <a:latin typeface="Arial"/>
            </a:endParaRPr>
          </a:p>
        </p:txBody>
      </p:sp>
      <p:sp>
        <p:nvSpPr>
          <p:cNvPr id="121" name="PlaceHolder 2"/>
          <p:cNvSpPr>
            <a:spLocks noGrp="1"/>
          </p:cNvSpPr>
          <p:nvPr>
            <p:ph/>
          </p:nvPr>
        </p:nvSpPr>
        <p:spPr>
          <a:xfrm>
            <a:off x="311760" y="1152360"/>
            <a:ext cx="8374320" cy="3415320"/>
          </a:xfrm>
          <a:prstGeom prst="rect">
            <a:avLst/>
          </a:prstGeom>
          <a:noFill/>
          <a:ln w="0">
            <a:noFill/>
          </a:ln>
        </p:spPr>
        <p:txBody>
          <a:bodyPr lIns="91440" tIns="91440" rIns="91440" bIns="91440" numCol="1" spcCol="0" anchor="t">
            <a:noAutofit/>
          </a:bodyPr>
          <a:lstStyle/>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run --rm busybox echo "Hallo" </a:t>
            </a:r>
            <a:br>
              <a:rPr sz="1400"/>
            </a:br>
            <a:r>
              <a:rPr lang="en-US" sz="1400" b="0" u="none" strike="noStrike">
                <a:solidFill>
                  <a:schemeClr val="dk2"/>
                </a:solidFill>
                <a:uFillTx/>
                <a:latin typeface="Open Sans Light"/>
                <a:ea typeface="Open Sans Light"/>
              </a:rPr>
              <a:t>Container wird nach Ausführung automatisch gelöscht</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exec -it webserver bash</a:t>
            </a:r>
            <a:br>
              <a:rPr sz="1400"/>
            </a:br>
            <a:r>
              <a:rPr lang="en-US" sz="1400" b="0" u="none" strike="noStrike">
                <a:solidFill>
                  <a:schemeClr val="dk2"/>
                </a:solidFill>
                <a:uFillTx/>
                <a:latin typeface="Open Sans Light"/>
                <a:ea typeface="Open Sans Light"/>
              </a:rPr>
              <a:t>Datei in laufendem Container anzeigen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exec webserver cat /etc/nginx/nginx.conf</a:t>
            </a:r>
            <a:br>
              <a:rPr sz="1400"/>
            </a:br>
            <a:r>
              <a:rPr lang="en-US" sz="1400" b="0" u="none" strike="noStrike">
                <a:solidFill>
                  <a:schemeClr val="dk2"/>
                </a:solidFill>
                <a:uFillTx/>
                <a:latin typeface="Open Sans Light"/>
                <a:ea typeface="Open Sans Light"/>
              </a:rPr>
              <a:t>Datei in laufendem Container anzeigen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stop $(docker ps -q)</a:t>
            </a:r>
            <a:br>
              <a:rPr sz="1400"/>
            </a:br>
            <a:r>
              <a:rPr lang="en-US" sz="1400" b="0" u="none" strike="noStrike">
                <a:solidFill>
                  <a:schemeClr val="dk2"/>
                </a:solidFill>
                <a:uFillTx/>
                <a:latin typeface="Open Sans Light"/>
                <a:ea typeface="Open Sans Light"/>
              </a:rPr>
              <a:t>Alle laufenden Container stoppen</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r>
              <a:rPr lang="en-US" sz="1400" b="0" u="none" strike="noStrike">
                <a:solidFill>
                  <a:schemeClr val="dk2"/>
                </a:solidFill>
                <a:uFillTx/>
                <a:latin typeface="Source Code Pro Light"/>
                <a:ea typeface="Open Sans Light"/>
              </a:rPr>
              <a:t>docker rm $(docker ps -a -q)</a:t>
            </a:r>
            <a:br>
              <a:rPr sz="1400"/>
            </a:br>
            <a:r>
              <a:rPr lang="en-US" sz="1400" b="0" u="none" strike="noStrike">
                <a:solidFill>
                  <a:schemeClr val="dk2"/>
                </a:solidFill>
                <a:uFillTx/>
                <a:latin typeface="Open Sans Light"/>
                <a:ea typeface="Open Sans Light"/>
              </a:rPr>
              <a:t>Alle Container löschen (auch beendete)</a:t>
            </a:r>
            <a:endParaRPr lang="en-DE" sz="1400" b="0" u="none" strike="noStrike">
              <a:solidFill>
                <a:schemeClr val="dk1"/>
              </a:solidFill>
              <a:uFillTx/>
              <a:latin typeface="Arial"/>
            </a:endParaRPr>
          </a:p>
          <a:p>
            <a:pPr marL="139680" indent="0" defTabSz="914400">
              <a:lnSpc>
                <a:spcPct val="115000"/>
              </a:lnSpc>
              <a:spcBef>
                <a:spcPts val="1191"/>
              </a:spcBef>
              <a:spcAft>
                <a:spcPts val="992"/>
              </a:spcAft>
              <a:buNone/>
              <a:tabLst>
                <a:tab pos="0" algn="l"/>
              </a:tabLst>
            </a:pPr>
            <a:endParaRPr lang="en-DE" sz="1400" b="0" u="none" strike="noStrike">
              <a:solidFill>
                <a:schemeClr val="dk1"/>
              </a:solidFill>
              <a:uFillTx/>
              <a:latin typeface="Arial"/>
            </a:endParaRPr>
          </a:p>
        </p:txBody>
      </p:sp>
      <p:sp>
        <p:nvSpPr>
          <p:cNvPr id="122" name="Rectangle 134"/>
          <p:cNvSpPr/>
          <p:nvPr/>
        </p:nvSpPr>
        <p:spPr>
          <a:xfrm>
            <a:off x="3350520" y="2565720"/>
            <a:ext cx="2188800" cy="231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000" b="0" u="none" strike="noStrike">
                <a:solidFill>
                  <a:srgbClr val="000000"/>
                </a:solidFill>
                <a:uFillTx/>
                <a:latin typeface="Arial"/>
              </a:rPr>
              <a:t>Shell in laufendem Container öffnen</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de-DE" sz="3600" b="0" u="none" strike="noStrike">
                <a:solidFill>
                  <a:schemeClr val="dk1"/>
                </a:solidFill>
                <a:uFillTx/>
                <a:latin typeface="Open Sans Light"/>
                <a:ea typeface="Open Sans Light"/>
              </a:rPr>
              <a:t>Umgebungsvariablen</a:t>
            </a:r>
            <a:endParaRPr lang="en-DE" sz="3600" b="0" u="none" strike="noStrike">
              <a:solidFill>
                <a:schemeClr val="dk1"/>
              </a:solidFill>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de" sz="3600" b="0" u="none" strike="noStrike">
                <a:solidFill>
                  <a:schemeClr val="dk1"/>
                </a:solidFill>
                <a:uFillTx/>
                <a:latin typeface="Open Sans Light"/>
                <a:ea typeface="Open Sans Light"/>
              </a:rPr>
              <a:t>Herausforderungen in der IT</a:t>
            </a:r>
            <a:endParaRPr lang="en-DE" sz="3600" b="0" u="none" strike="noStrike">
              <a:solidFill>
                <a:schemeClr val="dk1"/>
              </a:solidFill>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Umgebungsvariablen</a:t>
            </a:r>
            <a:endParaRPr lang="en-DE" sz="2800" b="0" u="none" strike="noStrike">
              <a:solidFill>
                <a:schemeClr val="dk1"/>
              </a:solidFill>
              <a:uFillTx/>
              <a:latin typeface="Arial"/>
            </a:endParaRPr>
          </a:p>
        </p:txBody>
      </p:sp>
      <p:sp>
        <p:nvSpPr>
          <p:cNvPr id="125"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Images werden einmal gebaut, sollen aber wiederverwendbar sein</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Workloads in Containern müssen deshalb extern konfigurierbar sein</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Umgebungsvariablen sind ein praktischer Ansatz</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Werte werden außerhalb des Containers definiert </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Variablen werden vom Workload abgefragt</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Wichtige Aspekte</a:t>
            </a:r>
            <a:endParaRPr lang="en-DE" sz="2800" b="0" u="none" strike="noStrike">
              <a:solidFill>
                <a:schemeClr val="dk1"/>
              </a:solidFill>
              <a:uFillTx/>
              <a:latin typeface="Arial"/>
            </a:endParaRPr>
          </a:p>
        </p:txBody>
      </p:sp>
      <p:sp>
        <p:nvSpPr>
          <p:cNvPr id="127"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Im Dockerfile definieren: </a:t>
            </a:r>
            <a:r>
              <a:rPr lang="en-US" sz="1800" b="0" u="none" strike="noStrike">
                <a:solidFill>
                  <a:schemeClr val="dk2"/>
                </a:solidFill>
                <a:uFillTx/>
                <a:latin typeface="Source Code Pro Light"/>
                <a:ea typeface="Open Sans Light"/>
              </a:rPr>
              <a:t>ENV VARIABLE=Wert</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Beim Start überschreiben: </a:t>
            </a:r>
            <a:r>
              <a:rPr lang="en-US" sz="1800" b="0" u="none" strike="noStrike">
                <a:solidFill>
                  <a:schemeClr val="dk2"/>
                </a:solidFill>
                <a:uFillTx/>
                <a:latin typeface="Source Code Pro Light"/>
                <a:ea typeface="Open Sans Light"/>
              </a:rPr>
              <a:t>-e VARIABLE=NeuerWert</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Perfekt für Konfiguration ohne Neubauen des Images</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Nicht für sensible Daten nutzen!</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Beispiel</a:t>
            </a:r>
            <a:endParaRPr lang="en-DE" sz="2800" b="0" u="none" strike="noStrike">
              <a:solidFill>
                <a:schemeClr val="dk1"/>
              </a:solidFill>
              <a:uFillTx/>
              <a:latin typeface="Arial"/>
            </a:endParaRPr>
          </a:p>
        </p:txBody>
      </p:sp>
      <p:sp>
        <p:nvSpPr>
          <p:cNvPr id="129" name="PlaceHolder 2"/>
          <p:cNvSpPr>
            <a:spLocks noGrp="1"/>
          </p:cNvSpPr>
          <p:nvPr>
            <p:ph/>
          </p:nvPr>
        </p:nvSpPr>
        <p:spPr>
          <a:xfrm>
            <a:off x="311760" y="1152360"/>
            <a:ext cx="5173920" cy="3415320"/>
          </a:xfrm>
          <a:prstGeom prst="rect">
            <a:avLst/>
          </a:prstGeom>
          <a:noFill/>
          <a:ln w="0">
            <a:noFill/>
          </a:ln>
        </p:spPr>
        <p:txBody>
          <a:bodyPr lIns="91440" tIns="91440" rIns="91440" bIns="91440" anchor="t">
            <a:noAutofit/>
          </a:bodyPr>
          <a:lstStyle/>
          <a:p>
            <a:pPr indent="0" defTabSz="914400">
              <a:lnSpc>
                <a:spcPct val="200000"/>
              </a:lnSpc>
              <a:buNone/>
              <a:tabLst>
                <a:tab pos="0" algn="l"/>
              </a:tabLst>
            </a:pPr>
            <a:r>
              <a:rPr lang="en-US" sz="1800" b="0" u="none" strike="noStrike">
                <a:solidFill>
                  <a:schemeClr val="dk2"/>
                </a:solidFill>
                <a:uFillTx/>
                <a:latin typeface="Open Sans Light"/>
                <a:ea typeface="Open Sans Light"/>
              </a:rPr>
              <a:t>Container starten:</a:t>
            </a:r>
            <a:endParaRPr lang="en-DE" sz="1800" b="0" u="none" strike="noStrike">
              <a:solidFill>
                <a:schemeClr val="dk1"/>
              </a:solidFill>
              <a:uFillTx/>
              <a:latin typeface="Arial"/>
            </a:endParaRPr>
          </a:p>
          <a:p>
            <a:pPr indent="0" defTabSz="914400">
              <a:lnSpc>
                <a:spcPct val="200000"/>
              </a:lnSpc>
              <a:buNone/>
              <a:tabLst>
                <a:tab pos="0" algn="l"/>
              </a:tabLst>
            </a:pPr>
            <a:r>
              <a:rPr lang="en-US" sz="1500" b="0" u="none" strike="noStrike">
                <a:solidFill>
                  <a:schemeClr val="dk2"/>
                </a:solidFill>
                <a:uFillTx/>
                <a:latin typeface="Source Code Pro Light"/>
                <a:ea typeface="Open Sans Light"/>
              </a:rPr>
              <a:t>docker run -d -e WEATHER=sunny \</a:t>
            </a:r>
            <a:br>
              <a:rPr sz="1500"/>
            </a:br>
            <a:r>
              <a:rPr lang="en-US" sz="1500" b="0" u="none" strike="noStrike">
                <a:solidFill>
                  <a:schemeClr val="dk2"/>
                </a:solidFill>
                <a:uFillTx/>
                <a:latin typeface="Source Code Pro Light"/>
                <a:ea typeface="Open Sans Light"/>
              </a:rPr>
              <a:t>  --name bb busybox \</a:t>
            </a:r>
            <a:br>
              <a:rPr sz="1500"/>
            </a:br>
            <a:r>
              <a:rPr lang="en-US" sz="1500" b="0" u="none" strike="noStrike">
                <a:solidFill>
                  <a:schemeClr val="dk2"/>
                </a:solidFill>
                <a:uFillTx/>
                <a:latin typeface="Source Code Pro Light"/>
                <a:ea typeface="Open Sans Light"/>
              </a:rPr>
              <a:t>  /bin/sh -c 'echo "Started" &amp;&amp; sleep 3600'</a:t>
            </a:r>
            <a:endParaRPr lang="en-DE" sz="1500" b="0" u="none" strike="noStrike">
              <a:solidFill>
                <a:schemeClr val="dk1"/>
              </a:solidFill>
              <a:uFillTx/>
              <a:latin typeface="Arial"/>
            </a:endParaRPr>
          </a:p>
          <a:p>
            <a:pPr indent="0" defTabSz="914400">
              <a:lnSpc>
                <a:spcPct val="200000"/>
              </a:lnSpc>
              <a:buNone/>
              <a:tabLst>
                <a:tab pos="0" algn="l"/>
              </a:tabLst>
            </a:pPr>
            <a:endParaRPr lang="en-DE" sz="1500" b="0" u="none" strike="noStrike">
              <a:solidFill>
                <a:schemeClr val="dk1"/>
              </a:solidFill>
              <a:uFillTx/>
              <a:latin typeface="Arial"/>
            </a:endParaRPr>
          </a:p>
          <a:p>
            <a:pPr indent="0" defTabSz="914400">
              <a:lnSpc>
                <a:spcPct val="200000"/>
              </a:lnSpc>
              <a:buNone/>
              <a:tabLst>
                <a:tab pos="0" algn="l"/>
              </a:tabLst>
            </a:pPr>
            <a:r>
              <a:rPr lang="en-US" sz="1800" b="0" u="none" strike="noStrike">
                <a:solidFill>
                  <a:schemeClr val="dk2"/>
                </a:solidFill>
                <a:uFillTx/>
                <a:latin typeface="Open Sans Light"/>
                <a:ea typeface="Open Sans Light"/>
              </a:rPr>
              <a:t>Variablen einsehen:</a:t>
            </a:r>
            <a:endParaRPr lang="en-DE" sz="1800" b="0" u="none" strike="noStrike">
              <a:solidFill>
                <a:schemeClr val="dk1"/>
              </a:solidFill>
              <a:uFillTx/>
              <a:latin typeface="Arial"/>
            </a:endParaRPr>
          </a:p>
          <a:p>
            <a:pPr indent="0" defTabSz="914400">
              <a:lnSpc>
                <a:spcPct val="200000"/>
              </a:lnSpc>
              <a:buNone/>
              <a:tabLst>
                <a:tab pos="0" algn="l"/>
              </a:tabLst>
            </a:pPr>
            <a:r>
              <a:rPr lang="en-US" sz="1500" b="0" u="none" strike="noStrike">
                <a:solidFill>
                  <a:schemeClr val="dk2"/>
                </a:solidFill>
                <a:uFillTx/>
                <a:latin typeface="Source Code Pro Light"/>
                <a:ea typeface="Open Sans Light"/>
              </a:rPr>
              <a:t>docker exec bb env</a:t>
            </a:r>
            <a:endParaRPr lang="en-DE" sz="15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9">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de-DE" sz="3600" b="0" u="none" strike="noStrike">
                <a:solidFill>
                  <a:schemeClr val="dk1"/>
                </a:solidFill>
                <a:uFillTx/>
                <a:latin typeface="Open Sans Light"/>
                <a:ea typeface="Open Sans Light"/>
              </a:rPr>
              <a:t>Volume Mounts</a:t>
            </a:r>
            <a:endParaRPr lang="en-DE" sz="3600" b="0" u="none" strike="noStrike">
              <a:solidFill>
                <a:schemeClr val="dk1"/>
              </a:solidFill>
              <a:uFillTx/>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Volumes</a:t>
            </a:r>
            <a:endParaRPr lang="en-DE" sz="2800" b="0" u="none" strike="noStrike">
              <a:solidFill>
                <a:schemeClr val="dk1"/>
              </a:solidFill>
              <a:uFillTx/>
              <a:latin typeface="Arial"/>
            </a:endParaRPr>
          </a:p>
        </p:txBody>
      </p:sp>
      <p:sp>
        <p:nvSpPr>
          <p:cNvPr id="132"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Bind Mount: Host-Verzeichnis im Container einbinden</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Named Volume: Docker / Runtime-verwalteter Speicher</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Vorgehensweise Named Volume:</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Erstellen: </a:t>
            </a:r>
            <a:r>
              <a:rPr lang="en-US" sz="1800" b="0" u="none" strike="noStrike">
                <a:solidFill>
                  <a:schemeClr val="dk2"/>
                </a:solidFill>
                <a:uFillTx/>
                <a:latin typeface="Source Code Pro Light"/>
                <a:ea typeface="Open Sans Light"/>
              </a:rPr>
              <a:t>docker volume create data</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Volumes sehen: </a:t>
            </a:r>
            <a:r>
              <a:rPr lang="en-US" sz="1800" b="0" u="none" strike="noStrike">
                <a:solidFill>
                  <a:schemeClr val="dk2"/>
                </a:solidFill>
                <a:uFillTx/>
                <a:latin typeface="Source Code Pro Light"/>
                <a:ea typeface="Open Sans Light"/>
              </a:rPr>
              <a:t>docker volume ls</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Volume-Informationen abrufen: </a:t>
            </a:r>
            <a:r>
              <a:rPr lang="en-US" sz="1800" b="0" u="none" strike="noStrike">
                <a:solidFill>
                  <a:schemeClr val="dk2"/>
                </a:solidFill>
                <a:uFillTx/>
                <a:latin typeface="Source Code Pro Light"/>
                <a:ea typeface="Open Sans Light"/>
              </a:rPr>
              <a:t>docker volume inspect &lt;Name&gt;</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Volume löschen: </a:t>
            </a:r>
            <a:r>
              <a:rPr lang="en-US" sz="1800" b="0" u="none" strike="noStrike">
                <a:solidFill>
                  <a:schemeClr val="dk2"/>
                </a:solidFill>
                <a:uFillTx/>
                <a:latin typeface="Source Code Pro Light"/>
                <a:ea typeface="Open Sans Light"/>
              </a:rPr>
              <a:t>docker volume rm &lt;Name&gt;</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2">
                                            <p:txEl>
                                              <p:pRg st="1" end="1"/>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3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3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1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Volume verwenden</a:t>
            </a:r>
            <a:endParaRPr lang="en-DE" sz="2800" b="0" u="none" strike="noStrike">
              <a:solidFill>
                <a:schemeClr val="dk1"/>
              </a:solidFill>
              <a:uFillTx/>
              <a:latin typeface="Arial"/>
            </a:endParaRPr>
          </a:p>
        </p:txBody>
      </p:sp>
      <p:sp>
        <p:nvSpPr>
          <p:cNvPr id="134"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150000"/>
              </a:lnSpc>
              <a:spcBef>
                <a:spcPts val="1417"/>
              </a:spcBef>
              <a:spcAft>
                <a:spcPts val="1417"/>
              </a:spcAft>
              <a:buClr>
                <a:srgbClr val="595959"/>
              </a:buClr>
              <a:buFont typeface="Arial"/>
              <a:buChar char="•"/>
            </a:pPr>
            <a:r>
              <a:rPr lang="en-US" sz="1800" b="0" u="none" strike="noStrike">
                <a:solidFill>
                  <a:schemeClr val="dk2"/>
                </a:solidFill>
                <a:uFillTx/>
                <a:latin typeface="Open Sans Light"/>
                <a:ea typeface="Open Sans Light"/>
              </a:rPr>
              <a:t>Volume binden</a:t>
            </a:r>
            <a:br>
              <a:rPr sz="1800"/>
            </a:br>
            <a:r>
              <a:rPr lang="en-US" sz="1800" b="0" u="none" strike="noStrike">
                <a:solidFill>
                  <a:schemeClr val="dk2"/>
                </a:solidFill>
                <a:uFillTx/>
                <a:latin typeface="Source Code Pro Light"/>
                <a:ea typeface="Open Sans Light"/>
              </a:rPr>
              <a:t>docker run -v data:/data busybox ls /data</a:t>
            </a:r>
            <a:endParaRPr lang="en-DE" sz="1800" b="0" u="none" strike="noStrike">
              <a:solidFill>
                <a:schemeClr val="dk1"/>
              </a:solidFill>
              <a:uFillTx/>
              <a:latin typeface="Arial"/>
            </a:endParaRPr>
          </a:p>
          <a:p>
            <a:pPr marL="457200" indent="-343080" defTabSz="914400">
              <a:lnSpc>
                <a:spcPct val="150000"/>
              </a:lnSpc>
              <a:spcBef>
                <a:spcPts val="1417"/>
              </a:spcBef>
              <a:spcAft>
                <a:spcPts val="1417"/>
              </a:spcAft>
              <a:buClr>
                <a:srgbClr val="595959"/>
              </a:buClr>
              <a:buFont typeface="Arial"/>
              <a:buChar char="•"/>
            </a:pPr>
            <a:r>
              <a:rPr lang="en-US" sz="1800" b="0" u="none" strike="noStrike">
                <a:solidFill>
                  <a:schemeClr val="dk2"/>
                </a:solidFill>
                <a:uFillTx/>
                <a:latin typeface="Open Sans Light"/>
                <a:ea typeface="Open Sans Light"/>
              </a:rPr>
              <a:t>Host-Verzeichenis verwenden (I):</a:t>
            </a:r>
            <a:br>
              <a:rPr sz="1800"/>
            </a:br>
            <a:r>
              <a:rPr lang="en-US" sz="1800" b="0" u="none" strike="noStrike">
                <a:solidFill>
                  <a:schemeClr val="dk2"/>
                </a:solidFill>
                <a:uFillTx/>
                <a:latin typeface="Source Code Pro Light"/>
                <a:ea typeface="Open Sans Light"/>
              </a:rPr>
              <a:t>docker run -v /home/karsten/data:/data busybox ls /data</a:t>
            </a:r>
            <a:endParaRPr lang="en-DE" sz="1800" b="0" u="none" strike="noStrike">
              <a:solidFill>
                <a:schemeClr val="dk1"/>
              </a:solidFill>
              <a:uFillTx/>
              <a:latin typeface="Arial"/>
            </a:endParaRPr>
          </a:p>
          <a:p>
            <a:pPr marL="457200" indent="-343080" defTabSz="914400">
              <a:lnSpc>
                <a:spcPct val="150000"/>
              </a:lnSpc>
              <a:spcBef>
                <a:spcPts val="1417"/>
              </a:spcBef>
              <a:spcAft>
                <a:spcPts val="1417"/>
              </a:spcAft>
              <a:buClr>
                <a:srgbClr val="595959"/>
              </a:buClr>
              <a:buFont typeface="Arial"/>
              <a:buChar char="•"/>
            </a:pPr>
            <a:r>
              <a:rPr lang="en-US" sz="1800" b="0" u="none" strike="noStrike">
                <a:solidFill>
                  <a:schemeClr val="dk2"/>
                </a:solidFill>
                <a:uFillTx/>
                <a:latin typeface="Open Sans Light"/>
                <a:ea typeface="Open Sans Light"/>
              </a:rPr>
              <a:t>Host-Verzeichenis verwenden (II):</a:t>
            </a:r>
            <a:br>
              <a:rPr sz="1800"/>
            </a:br>
            <a:r>
              <a:rPr lang="en-US" sz="1800" b="0" u="none" strike="noStrike">
                <a:solidFill>
                  <a:schemeClr val="dk2"/>
                </a:solidFill>
                <a:uFillTx/>
                <a:latin typeface="Source Code Pro Light"/>
                <a:ea typeface="Open Sans Light"/>
              </a:rPr>
              <a:t>docker run -v $(pwd)/data:/data busybox ls /data</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Beispiel</a:t>
            </a:r>
            <a:endParaRPr lang="en-DE" sz="2800" b="0" u="none" strike="noStrike">
              <a:solidFill>
                <a:schemeClr val="dk1"/>
              </a:solidFill>
              <a:uFillTx/>
              <a:latin typeface="Arial"/>
            </a:endParaRPr>
          </a:p>
        </p:txBody>
      </p:sp>
      <p:sp>
        <p:nvSpPr>
          <p:cNvPr id="136" name="PlaceHolder 2"/>
          <p:cNvSpPr>
            <a:spLocks noGrp="1"/>
          </p:cNvSpPr>
          <p:nvPr>
            <p:ph/>
          </p:nvPr>
        </p:nvSpPr>
        <p:spPr>
          <a:xfrm>
            <a:off x="311760" y="1152360"/>
            <a:ext cx="5173920" cy="3415320"/>
          </a:xfrm>
          <a:prstGeom prst="rect">
            <a:avLst/>
          </a:prstGeom>
          <a:noFill/>
          <a:ln w="0">
            <a:noFill/>
          </a:ln>
        </p:spPr>
        <p:txBody>
          <a:bodyPr lIns="91440" tIns="91440" rIns="91440" bIns="91440" anchor="t">
            <a:noAutofit/>
          </a:bodyPr>
          <a:lstStyle/>
          <a:p>
            <a:pPr indent="0" defTabSz="914400">
              <a:lnSpc>
                <a:spcPct val="200000"/>
              </a:lnSpc>
              <a:buNone/>
              <a:tabLst>
                <a:tab pos="0" algn="l"/>
              </a:tabLst>
            </a:pPr>
            <a:r>
              <a:rPr lang="en-US" sz="1800" b="0" u="none" strike="noStrike">
                <a:solidFill>
                  <a:schemeClr val="dk2"/>
                </a:solidFill>
                <a:uFillTx/>
                <a:latin typeface="Open Sans Light"/>
                <a:ea typeface="Open Sans Light"/>
              </a:rPr>
              <a:t>Container starten:</a:t>
            </a:r>
            <a:endParaRPr lang="en-DE" sz="1800" b="0" u="none" strike="noStrike">
              <a:solidFill>
                <a:schemeClr val="dk1"/>
              </a:solidFill>
              <a:uFillTx/>
              <a:latin typeface="Arial"/>
            </a:endParaRPr>
          </a:p>
          <a:p>
            <a:pPr indent="0" defTabSz="914400">
              <a:lnSpc>
                <a:spcPct val="200000"/>
              </a:lnSpc>
              <a:buNone/>
              <a:tabLst>
                <a:tab pos="0" algn="l"/>
              </a:tabLst>
            </a:pPr>
            <a:r>
              <a:rPr lang="en-US" sz="1500" b="0" u="none" strike="noStrike">
                <a:solidFill>
                  <a:schemeClr val="dk2"/>
                </a:solidFill>
                <a:uFillTx/>
                <a:latin typeface="Source Code Pro Light"/>
                <a:ea typeface="Open Sans Light"/>
              </a:rPr>
              <a:t>docker run -d -e WEATHER=sunny \</a:t>
            </a:r>
            <a:br>
              <a:rPr sz="1500"/>
            </a:br>
            <a:r>
              <a:rPr lang="en-US" sz="1500" b="0" u="none" strike="noStrike">
                <a:solidFill>
                  <a:schemeClr val="dk2"/>
                </a:solidFill>
                <a:uFillTx/>
                <a:latin typeface="Source Code Pro Light"/>
                <a:ea typeface="Open Sans Light"/>
              </a:rPr>
              <a:t>  --name bb busybox \</a:t>
            </a:r>
            <a:br>
              <a:rPr sz="1500"/>
            </a:br>
            <a:r>
              <a:rPr lang="en-US" sz="1500" b="0" u="none" strike="noStrike">
                <a:solidFill>
                  <a:schemeClr val="dk2"/>
                </a:solidFill>
                <a:uFillTx/>
                <a:latin typeface="Source Code Pro Light"/>
                <a:ea typeface="Open Sans Light"/>
              </a:rPr>
              <a:t>  /bin/sh -c 'echo "Started" &amp;&amp; sleep 3600'</a:t>
            </a:r>
            <a:endParaRPr lang="en-DE" sz="1500" b="0" u="none" strike="noStrike">
              <a:solidFill>
                <a:schemeClr val="dk1"/>
              </a:solidFill>
              <a:uFillTx/>
              <a:latin typeface="Arial"/>
            </a:endParaRPr>
          </a:p>
          <a:p>
            <a:pPr indent="0" defTabSz="914400">
              <a:lnSpc>
                <a:spcPct val="200000"/>
              </a:lnSpc>
              <a:buNone/>
              <a:tabLst>
                <a:tab pos="0" algn="l"/>
              </a:tabLst>
            </a:pPr>
            <a:endParaRPr lang="en-DE" sz="1500" b="0" u="none" strike="noStrike">
              <a:solidFill>
                <a:schemeClr val="dk1"/>
              </a:solidFill>
              <a:uFillTx/>
              <a:latin typeface="Arial"/>
            </a:endParaRPr>
          </a:p>
          <a:p>
            <a:pPr indent="0" defTabSz="914400">
              <a:lnSpc>
                <a:spcPct val="200000"/>
              </a:lnSpc>
              <a:buNone/>
              <a:tabLst>
                <a:tab pos="0" algn="l"/>
              </a:tabLst>
            </a:pPr>
            <a:r>
              <a:rPr lang="en-US" sz="1800" b="0" u="none" strike="noStrike">
                <a:solidFill>
                  <a:schemeClr val="dk2"/>
                </a:solidFill>
                <a:uFillTx/>
                <a:latin typeface="Open Sans Light"/>
                <a:ea typeface="Open Sans Light"/>
              </a:rPr>
              <a:t>Variablen einsehen:</a:t>
            </a:r>
            <a:endParaRPr lang="en-DE" sz="1800" b="0" u="none" strike="noStrike">
              <a:solidFill>
                <a:schemeClr val="dk1"/>
              </a:solidFill>
              <a:uFillTx/>
              <a:latin typeface="Arial"/>
            </a:endParaRPr>
          </a:p>
          <a:p>
            <a:pPr indent="0" defTabSz="914400">
              <a:lnSpc>
                <a:spcPct val="200000"/>
              </a:lnSpc>
              <a:buNone/>
              <a:tabLst>
                <a:tab pos="0" algn="l"/>
              </a:tabLst>
            </a:pPr>
            <a:r>
              <a:rPr lang="en-US" sz="1500" b="0" u="none" strike="noStrike">
                <a:solidFill>
                  <a:schemeClr val="dk2"/>
                </a:solidFill>
                <a:uFillTx/>
                <a:latin typeface="Source Code Pro Light"/>
                <a:ea typeface="Open Sans Light"/>
              </a:rPr>
              <a:t>docker exec bb env</a:t>
            </a:r>
            <a:endParaRPr lang="en-DE" sz="15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6">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Achtung!</a:t>
            </a:r>
            <a:endParaRPr lang="en-DE" sz="2800" b="0" u="none" strike="noStrike">
              <a:solidFill>
                <a:schemeClr val="dk1"/>
              </a:solidFill>
              <a:uFillTx/>
              <a:latin typeface="Arial"/>
            </a:endParaRPr>
          </a:p>
        </p:txBody>
      </p:sp>
      <p:sp>
        <p:nvSpPr>
          <p:cNvPr id="138" name="PlaceHolder 2"/>
          <p:cNvSpPr>
            <a:spLocks noGrp="1"/>
          </p:cNvSpPr>
          <p:nvPr>
            <p:ph/>
          </p:nvPr>
        </p:nvSpPr>
        <p:spPr>
          <a:xfrm>
            <a:off x="311760" y="1152360"/>
            <a:ext cx="5173920" cy="3415320"/>
          </a:xfrm>
          <a:prstGeom prst="rect">
            <a:avLst/>
          </a:prstGeom>
          <a:noFill/>
          <a:ln w="0">
            <a:noFill/>
          </a:ln>
        </p:spPr>
        <p:txBody>
          <a:bodyPr lIns="91440" tIns="91440" rIns="91440" bIns="91440" anchor="t">
            <a:noAutofit/>
          </a:bodyPr>
          <a:lstStyle/>
          <a:p>
            <a:pPr marL="457200" indent="-343080" defTabSz="914400">
              <a:lnSpc>
                <a:spcPct val="150000"/>
              </a:lnSpc>
              <a:spcBef>
                <a:spcPts val="850"/>
              </a:spcBef>
              <a:spcAft>
                <a:spcPts val="850"/>
              </a:spcAft>
              <a:buClr>
                <a:srgbClr val="595959"/>
              </a:buClr>
              <a:buFont typeface="Arial"/>
              <a:buChar char="•"/>
            </a:pPr>
            <a:r>
              <a:rPr lang="en-US" sz="1800" b="0" u="none" strike="noStrike">
                <a:solidFill>
                  <a:schemeClr val="dk2"/>
                </a:solidFill>
                <a:uFillTx/>
                <a:latin typeface="Open Sans Light"/>
                <a:ea typeface="Open Sans Light"/>
              </a:rPr>
              <a:t>Berechtigungen gelten auch im Container</a:t>
            </a:r>
            <a:endParaRPr lang="en-DE" sz="1800" b="0" u="none" strike="noStrike">
              <a:solidFill>
                <a:schemeClr val="dk1"/>
              </a:solidFill>
              <a:uFillTx/>
              <a:latin typeface="Arial"/>
            </a:endParaRPr>
          </a:p>
          <a:p>
            <a:pPr marL="457200" indent="-343080" defTabSz="914400">
              <a:lnSpc>
                <a:spcPct val="150000"/>
              </a:lnSpc>
              <a:spcBef>
                <a:spcPts val="850"/>
              </a:spcBef>
              <a:spcAft>
                <a:spcPts val="850"/>
              </a:spcAft>
              <a:buClr>
                <a:srgbClr val="595959"/>
              </a:buClr>
              <a:buFont typeface="Arial"/>
              <a:buChar char="•"/>
            </a:pPr>
            <a:r>
              <a:rPr lang="en-US" sz="1800" b="0" u="none" strike="noStrike">
                <a:solidFill>
                  <a:schemeClr val="dk2"/>
                </a:solidFill>
                <a:uFillTx/>
                <a:latin typeface="Open Sans Light"/>
                <a:ea typeface="Open Sans Light"/>
              </a:rPr>
              <a:t>Aber: </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Container laufen oft mit </a:t>
            </a:r>
            <a:r>
              <a:rPr lang="en-US" sz="1800" b="1" u="none" strike="noStrike">
                <a:solidFill>
                  <a:schemeClr val="dk2"/>
                </a:solidFill>
                <a:uFillTx/>
                <a:latin typeface="Open Sans Light"/>
                <a:ea typeface="Open Sans Light"/>
              </a:rPr>
              <a:t>UID 0 / GID 0</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UID 0 / GID 0 = </a:t>
            </a:r>
            <a:r>
              <a:rPr lang="en-US" sz="1800" b="1" u="none" strike="noStrike">
                <a:solidFill>
                  <a:schemeClr val="dk2"/>
                </a:solidFill>
                <a:uFillTx/>
                <a:latin typeface="Open Sans Light"/>
                <a:ea typeface="Open Sans Light"/>
              </a:rPr>
              <a:t>root</a:t>
            </a:r>
            <a:r>
              <a:rPr lang="en-US" sz="1800" b="0" u="none" strike="noStrike">
                <a:solidFill>
                  <a:schemeClr val="dk2"/>
                </a:solidFill>
                <a:uFillTx/>
                <a:latin typeface="Open Sans Light"/>
                <a:ea typeface="Open Sans Light"/>
              </a:rPr>
              <a:t>!</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Berechtigungen auf gemountetem Volume werden außer Kraft gesetzt!</a:t>
            </a:r>
            <a:endParaRPr lang="en-DE" sz="1800" b="0" u="none" strike="noStrike">
              <a:solidFill>
                <a:schemeClr val="dk1"/>
              </a:solidFill>
              <a:uFillTx/>
              <a:latin typeface="Arial"/>
            </a:endParaRPr>
          </a:p>
        </p:txBody>
      </p:sp>
      <p:pic>
        <p:nvPicPr>
          <p:cNvPr id="139" name="Picture 151"/>
          <p:cNvPicPr/>
          <p:nvPr/>
        </p:nvPicPr>
        <p:blipFill>
          <a:blip r:embed="rId3"/>
          <a:srcRect l="11108" r="5555"/>
          <a:stretch/>
        </p:blipFill>
        <p:spPr>
          <a:xfrm>
            <a:off x="5715000" y="0"/>
            <a:ext cx="3427920" cy="514260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38">
                                            <p:txEl>
                                              <p:pRg st="1" end="1"/>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subTitle"/>
          </p:nvPr>
        </p:nvSpPr>
        <p:spPr>
          <a:xfrm>
            <a:off x="381960" y="3725280"/>
            <a:ext cx="8519400" cy="791640"/>
          </a:xfrm>
          <a:prstGeom prst="rect">
            <a:avLst/>
          </a:prstGeom>
          <a:noFill/>
          <a:ln w="0">
            <a:noFill/>
          </a:ln>
        </p:spPr>
        <p:txBody>
          <a:bodyPr lIns="91440" tIns="91440" rIns="91440" bIns="91440" anchor="t">
            <a:noAutofit/>
          </a:bodyPr>
          <a:lstStyle/>
          <a:p>
            <a:pPr marL="114120" algn="ctr" defTabSz="914400">
              <a:lnSpc>
                <a:spcPct val="100000"/>
              </a:lnSpc>
              <a:spcBef>
                <a:spcPts val="1001"/>
              </a:spcBef>
              <a:buClr>
                <a:srgbClr val="595959"/>
              </a:buClr>
              <a:tabLst>
                <a:tab pos="0" algn="l"/>
              </a:tabLst>
            </a:pPr>
            <a:r>
              <a:rPr lang="en-US" sz="2800" b="0" u="none" strike="noStrike" dirty="0">
                <a:solidFill>
                  <a:schemeClr val="dk2"/>
                </a:solidFill>
                <a:uFillTx/>
                <a:latin typeface="Open Sans Light"/>
                <a:ea typeface="Open Sans Light"/>
              </a:rPr>
              <a:t>Docker Images </a:t>
            </a:r>
            <a:r>
              <a:rPr lang="en-US" sz="2800" b="0" u="none" strike="noStrike" dirty="0" err="1">
                <a:solidFill>
                  <a:schemeClr val="dk2"/>
                </a:solidFill>
                <a:uFillTx/>
                <a:latin typeface="Open Sans Light"/>
                <a:ea typeface="Open Sans Light"/>
              </a:rPr>
              <a:t>bauen</a:t>
            </a:r>
            <a:endParaRPr lang="en-US" sz="2800" b="0" u="none" strike="noStrike" dirty="0">
              <a:solidFill>
                <a:srgbClr val="000000"/>
              </a:solidFill>
              <a:uFillTx/>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Dockerfile</a:t>
            </a:r>
            <a:endParaRPr lang="en-DE" sz="2800" b="0" u="none" strike="noStrike">
              <a:solidFill>
                <a:schemeClr val="dk1"/>
              </a:solidFill>
              <a:uFillTx/>
              <a:latin typeface="Arial"/>
            </a:endParaRPr>
          </a:p>
        </p:txBody>
      </p:sp>
      <p:sp>
        <p:nvSpPr>
          <p:cNvPr id="142"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Definiert Build-Schritte</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Startet meist mit einem Basis-Image</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Komponenten im Container werden konfiguriert</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Code / Workload wird in Container kopiert</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User kann gesetzt werden</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Ended meist mit einem Standard-Befehl beim Starten</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 sz="2800" b="0" u="none" strike="noStrike">
                <a:solidFill>
                  <a:schemeClr val="dk1"/>
                </a:solidFill>
                <a:uFillTx/>
                <a:latin typeface="Open Sans Light"/>
                <a:ea typeface="Open Sans Light"/>
              </a:rPr>
              <a:t>Herausforderungen</a:t>
            </a:r>
            <a:endParaRPr lang="en-DE" sz="2800" b="0" u="none" strike="noStrike">
              <a:solidFill>
                <a:schemeClr val="dk1"/>
              </a:solidFill>
              <a:uFillTx/>
              <a:latin typeface="Arial"/>
            </a:endParaRPr>
          </a:p>
        </p:txBody>
      </p:sp>
      <p:sp>
        <p:nvSpPr>
          <p:cNvPr id="78"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defTabSz="914400">
              <a:lnSpc>
                <a:spcPct val="115000"/>
              </a:lnSpc>
              <a:buNone/>
              <a:tabLst>
                <a:tab pos="0" algn="l"/>
              </a:tabLst>
            </a:pPr>
            <a:r>
              <a:rPr lang="de" sz="1800" b="0" u="none" strike="noStrike">
                <a:solidFill>
                  <a:schemeClr val="dk2"/>
                </a:solidFill>
                <a:uFillTx/>
                <a:latin typeface="Open Sans Light"/>
                <a:ea typeface="Open Sans Light"/>
              </a:rPr>
              <a:t>Kunden und Stakeholder wollen mehr:</a:t>
            </a:r>
            <a:endParaRPr lang="en-DE" sz="1800" b="0" u="none" strike="noStrike">
              <a:solidFill>
                <a:schemeClr val="dk1"/>
              </a:solidFill>
              <a:uFillTx/>
              <a:latin typeface="Arial"/>
            </a:endParaRPr>
          </a:p>
          <a:p>
            <a:pPr marL="457200" indent="-343080" defTabSz="914400">
              <a:lnSpc>
                <a:spcPct val="115000"/>
              </a:lnSpc>
              <a:spcBef>
                <a:spcPts val="1599"/>
              </a:spcBef>
              <a:buClr>
                <a:srgbClr val="595959"/>
              </a:buClr>
              <a:buFont typeface="Arial"/>
              <a:buChar char="•"/>
              <a:tabLst>
                <a:tab pos="0" algn="l"/>
              </a:tabLst>
            </a:pPr>
            <a:r>
              <a:rPr lang="de" sz="1800" b="0" u="none" strike="noStrike">
                <a:solidFill>
                  <a:schemeClr val="dk2"/>
                </a:solidFill>
                <a:uFillTx/>
                <a:latin typeface="Open Sans Light"/>
                <a:ea typeface="Open Sans Light"/>
              </a:rPr>
              <a:t>Schnelleres Ausrollen</a:t>
            </a:r>
            <a:endParaRPr lang="en-DE" sz="1800" b="0" u="none" strike="noStrike">
              <a:solidFill>
                <a:schemeClr val="dk1"/>
              </a:solidFill>
              <a:uFillTx/>
              <a:latin typeface="Arial"/>
            </a:endParaRPr>
          </a:p>
          <a:p>
            <a:pPr marL="457200" indent="-343080" defTabSz="914400">
              <a:lnSpc>
                <a:spcPct val="115000"/>
              </a:lnSpc>
              <a:buClr>
                <a:srgbClr val="595959"/>
              </a:buClr>
              <a:buFont typeface="Arial"/>
              <a:buChar char="•"/>
              <a:tabLst>
                <a:tab pos="0" algn="l"/>
              </a:tabLst>
            </a:pPr>
            <a:r>
              <a:rPr lang="de" sz="1800" b="0" u="none" strike="noStrike">
                <a:solidFill>
                  <a:schemeClr val="dk2"/>
                </a:solidFill>
                <a:uFillTx/>
                <a:latin typeface="Open Sans Light"/>
                <a:ea typeface="Open Sans Light"/>
              </a:rPr>
              <a:t>Schnellere Time-to-Market</a:t>
            </a:r>
            <a:endParaRPr lang="en-DE" sz="1800" b="0" u="none" strike="noStrike">
              <a:solidFill>
                <a:schemeClr val="dk1"/>
              </a:solidFill>
              <a:uFillTx/>
              <a:latin typeface="Arial"/>
            </a:endParaRPr>
          </a:p>
          <a:p>
            <a:pPr marL="457200" indent="-343080" defTabSz="914400">
              <a:lnSpc>
                <a:spcPct val="115000"/>
              </a:lnSpc>
              <a:buClr>
                <a:srgbClr val="595959"/>
              </a:buClr>
              <a:buFont typeface="Arial"/>
              <a:buChar char="•"/>
              <a:tabLst>
                <a:tab pos="0" algn="l"/>
              </a:tabLst>
            </a:pPr>
            <a:r>
              <a:rPr lang="de" sz="1800" b="0" u="none" strike="noStrike">
                <a:solidFill>
                  <a:schemeClr val="dk2"/>
                </a:solidFill>
                <a:uFillTx/>
                <a:latin typeface="Open Sans Light"/>
                <a:ea typeface="Open Sans Light"/>
              </a:rPr>
              <a:t>Schnellere Reaktionszeiten</a:t>
            </a:r>
            <a:endParaRPr lang="en-DE" sz="1800" b="0" u="none" strike="noStrike">
              <a:solidFill>
                <a:schemeClr val="dk1"/>
              </a:solidFill>
              <a:uFillTx/>
              <a:latin typeface="Arial"/>
            </a:endParaRPr>
          </a:p>
          <a:p>
            <a:pPr marL="457200" indent="-343080" defTabSz="914400">
              <a:lnSpc>
                <a:spcPct val="115000"/>
              </a:lnSpc>
              <a:buClr>
                <a:srgbClr val="595959"/>
              </a:buClr>
              <a:buFont typeface="Arial"/>
              <a:buChar char="•"/>
              <a:tabLst>
                <a:tab pos="0" algn="l"/>
              </a:tabLst>
            </a:pPr>
            <a:r>
              <a:rPr lang="de" sz="1800" b="0" u="none" strike="noStrike">
                <a:solidFill>
                  <a:schemeClr val="dk2"/>
                </a:solidFill>
                <a:uFillTx/>
                <a:latin typeface="Open Sans Light"/>
                <a:ea typeface="Open Sans Light"/>
              </a:rPr>
              <a:t>Bessere Skalierbarkeit</a:t>
            </a:r>
            <a:endParaRPr lang="en-DE" sz="1800" b="0" u="none" strike="noStrike">
              <a:solidFill>
                <a:schemeClr val="dk1"/>
              </a:solidFill>
              <a:uFillTx/>
              <a:latin typeface="Arial"/>
            </a:endParaRPr>
          </a:p>
          <a:p>
            <a:pPr marL="457200" indent="-343080" defTabSz="914400">
              <a:lnSpc>
                <a:spcPct val="115000"/>
              </a:lnSpc>
              <a:buClr>
                <a:srgbClr val="595959"/>
              </a:buClr>
              <a:buFont typeface="Arial"/>
              <a:buChar char="•"/>
              <a:tabLst>
                <a:tab pos="0" algn="l"/>
              </a:tabLst>
            </a:pPr>
            <a:r>
              <a:rPr lang="de" sz="1800" b="0" u="none" strike="noStrike">
                <a:solidFill>
                  <a:schemeClr val="dk2"/>
                </a:solidFill>
                <a:uFillTx/>
                <a:latin typeface="Open Sans Light"/>
                <a:ea typeface="Open Sans Light"/>
              </a:rPr>
              <a:t>24/7 Verfügbarkeit</a:t>
            </a:r>
            <a:endParaRPr lang="en-DE" sz="1800" b="0" u="none" strike="noStrike">
              <a:solidFill>
                <a:schemeClr val="dk1"/>
              </a:solidFill>
              <a:uFillTx/>
              <a:latin typeface="Arial"/>
            </a:endParaRPr>
          </a:p>
          <a:p>
            <a:pPr marL="457200" indent="-343080" defTabSz="914400">
              <a:lnSpc>
                <a:spcPct val="115000"/>
              </a:lnSpc>
              <a:buClr>
                <a:srgbClr val="595959"/>
              </a:buClr>
              <a:buFont typeface="Arial"/>
              <a:buChar char="•"/>
              <a:tabLst>
                <a:tab pos="0" algn="l"/>
              </a:tabLst>
            </a:pPr>
            <a:r>
              <a:rPr lang="de" sz="1800" b="0" u="none" strike="noStrike">
                <a:solidFill>
                  <a:schemeClr val="dk2"/>
                </a:solidFill>
                <a:uFillTx/>
                <a:latin typeface="Open Sans Light"/>
                <a:ea typeface="Open Sans Light"/>
              </a:rPr>
              <a:t>Mehr Automatisierung</a:t>
            </a:r>
            <a:endParaRPr lang="en-DE" sz="1800" b="0" u="none" strike="noStrike">
              <a:solidFill>
                <a:schemeClr val="dk1"/>
              </a:solidFill>
              <a:uFillTx/>
              <a:latin typeface="Arial"/>
            </a:endParaRPr>
          </a:p>
          <a:p>
            <a:pPr marL="457200" indent="-343080" defTabSz="914400">
              <a:lnSpc>
                <a:spcPct val="115000"/>
              </a:lnSpc>
              <a:buClr>
                <a:srgbClr val="595959"/>
              </a:buClr>
              <a:buFont typeface="Arial"/>
              <a:buChar char="•"/>
              <a:tabLst>
                <a:tab pos="0" algn="l"/>
              </a:tabLst>
            </a:pPr>
            <a:r>
              <a:rPr lang="de-DE" sz="1800" b="0" u="none" strike="noStrike">
                <a:solidFill>
                  <a:schemeClr val="dk2"/>
                </a:solidFill>
                <a:uFillTx/>
                <a:latin typeface="Open Sans Light"/>
                <a:ea typeface="Open Sans Light"/>
              </a:rPr>
              <a:t>Bessere Servicequalität</a:t>
            </a:r>
            <a:endParaRPr lang="en-DE" sz="1800" b="0" u="none" strike="noStrike">
              <a:solidFill>
                <a:schemeClr val="dk1"/>
              </a:solidFill>
              <a:uFillTx/>
              <a:latin typeface="Arial"/>
            </a:endParaRPr>
          </a:p>
          <a:p>
            <a:pPr indent="0" defTabSz="914400">
              <a:lnSpc>
                <a:spcPct val="115000"/>
              </a:lnSpc>
              <a:buNone/>
              <a:tabLst>
                <a:tab pos="0" algn="l"/>
              </a:tabLst>
            </a:pPr>
            <a:endParaRPr lang="en-DE" sz="1800" b="0" u="none" strike="noStrike">
              <a:solidFill>
                <a:schemeClr val="dk1"/>
              </a:solidFill>
              <a:uFillTx/>
              <a:latin typeface="Arial"/>
            </a:endParaRPr>
          </a:p>
          <a:p>
            <a:pPr marL="457200" indent="-343080" defTabSz="914400">
              <a:lnSpc>
                <a:spcPct val="115000"/>
              </a:lnSpc>
              <a:buClr>
                <a:srgbClr val="595959"/>
              </a:buClr>
              <a:buFont typeface="Arial"/>
              <a:buChar char="•"/>
              <a:tabLst>
                <a:tab pos="0" algn="l"/>
              </a:tabLst>
            </a:pPr>
            <a:r>
              <a:rPr lang="de" sz="1800" b="0" u="none" strike="noStrike">
                <a:solidFill>
                  <a:schemeClr val="dk2"/>
                </a:solidFill>
                <a:uFillTx/>
                <a:latin typeface="Open Sans Light"/>
                <a:ea typeface="Open Sans Light"/>
              </a:rPr>
              <a:t>Geringere Kosten :-D</a:t>
            </a:r>
            <a:endParaRPr lang="en-DE" sz="1800" b="0" u="none" strike="noStrike">
              <a:solidFill>
                <a:schemeClr val="dk1"/>
              </a:solidFill>
              <a:uFillTx/>
              <a:latin typeface="Arial"/>
            </a:endParaRPr>
          </a:p>
        </p:txBody>
      </p:sp>
      <p:pic>
        <p:nvPicPr>
          <p:cNvPr id="79" name="Google Shape;90;p17"/>
          <p:cNvPicPr/>
          <p:nvPr/>
        </p:nvPicPr>
        <p:blipFill>
          <a:blip r:embed="rId3"/>
          <a:stretch/>
        </p:blipFill>
        <p:spPr>
          <a:xfrm>
            <a:off x="5715000" y="0"/>
            <a:ext cx="3427920" cy="514260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7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7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7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7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7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Kommandos / Befehle</a:t>
            </a:r>
            <a:endParaRPr lang="en-DE" sz="2800" b="0" u="none" strike="noStrike">
              <a:solidFill>
                <a:schemeClr val="dk1"/>
              </a:solidFill>
              <a:uFillTx/>
              <a:latin typeface="Arial"/>
            </a:endParaRPr>
          </a:p>
        </p:txBody>
      </p:sp>
      <p:sp>
        <p:nvSpPr>
          <p:cNvPr id="144"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150000"/>
              </a:lnSpc>
              <a:spcBef>
                <a:spcPts val="283"/>
              </a:spcBef>
              <a:spcAft>
                <a:spcPts val="283"/>
              </a:spcAft>
              <a:buClr>
                <a:srgbClr val="595959"/>
              </a:buClr>
              <a:buFont typeface="Arial"/>
              <a:buChar char="•"/>
            </a:pPr>
            <a:r>
              <a:rPr lang="en-US" sz="1800" b="0" u="none" strike="noStrike">
                <a:solidFill>
                  <a:schemeClr val="dk2"/>
                </a:solidFill>
                <a:uFillTx/>
                <a:latin typeface="Source Code Pro Light"/>
                <a:ea typeface="Open Sans Light"/>
              </a:rPr>
              <a:t>FROM</a:t>
            </a:r>
            <a:r>
              <a:rPr lang="en-US" sz="1800" b="0" u="none" strike="noStrike">
                <a:solidFill>
                  <a:schemeClr val="dk2"/>
                </a:solidFill>
                <a:uFillTx/>
                <a:latin typeface="Open Sans Light"/>
                <a:ea typeface="Open Sans Light"/>
              </a:rPr>
              <a:t> - Basis-Image</a:t>
            </a:r>
            <a:endParaRPr lang="en-DE" sz="1800" b="0" u="none" strike="noStrike">
              <a:solidFill>
                <a:schemeClr val="dk1"/>
              </a:solidFill>
              <a:uFillTx/>
              <a:latin typeface="Arial"/>
            </a:endParaRPr>
          </a:p>
          <a:p>
            <a:pPr marL="457200" indent="-343080" defTabSz="914400">
              <a:lnSpc>
                <a:spcPct val="150000"/>
              </a:lnSpc>
              <a:spcBef>
                <a:spcPts val="283"/>
              </a:spcBef>
              <a:spcAft>
                <a:spcPts val="283"/>
              </a:spcAft>
              <a:buClr>
                <a:srgbClr val="595959"/>
              </a:buClr>
              <a:buFont typeface="Arial"/>
              <a:buChar char="•"/>
            </a:pPr>
            <a:r>
              <a:rPr lang="en-US" sz="1800" b="0" u="none" strike="noStrike">
                <a:solidFill>
                  <a:schemeClr val="dk2"/>
                </a:solidFill>
                <a:uFillTx/>
                <a:latin typeface="Source Code Pro Light"/>
                <a:ea typeface="Open Sans Light"/>
              </a:rPr>
              <a:t>WORKDIR</a:t>
            </a:r>
            <a:r>
              <a:rPr lang="en-US" sz="1800" b="0" u="none" strike="noStrike">
                <a:solidFill>
                  <a:schemeClr val="dk2"/>
                </a:solidFill>
                <a:uFillTx/>
                <a:latin typeface="Open Sans Light"/>
                <a:ea typeface="Open Sans Light"/>
              </a:rPr>
              <a:t> - Arbeitsverzeichnis setzen</a:t>
            </a:r>
            <a:endParaRPr lang="en-DE" sz="1800" b="0" u="none" strike="noStrike">
              <a:solidFill>
                <a:schemeClr val="dk1"/>
              </a:solidFill>
              <a:uFillTx/>
              <a:latin typeface="Arial"/>
            </a:endParaRPr>
          </a:p>
          <a:p>
            <a:pPr marL="457200" indent="-343080" defTabSz="914400">
              <a:lnSpc>
                <a:spcPct val="150000"/>
              </a:lnSpc>
              <a:spcBef>
                <a:spcPts val="283"/>
              </a:spcBef>
              <a:spcAft>
                <a:spcPts val="283"/>
              </a:spcAft>
              <a:buClr>
                <a:srgbClr val="595959"/>
              </a:buClr>
              <a:buFont typeface="Arial"/>
              <a:buChar char="•"/>
            </a:pPr>
            <a:r>
              <a:rPr lang="en-US" sz="1800" b="0" u="none" strike="noStrike">
                <a:solidFill>
                  <a:schemeClr val="dk2"/>
                </a:solidFill>
                <a:uFillTx/>
                <a:latin typeface="Source Code Pro Light"/>
                <a:ea typeface="Open Sans Light"/>
              </a:rPr>
              <a:t>COPY</a:t>
            </a:r>
            <a:r>
              <a:rPr lang="en-US" sz="1800" b="0" u="none" strike="noStrike">
                <a:solidFill>
                  <a:schemeClr val="dk2"/>
                </a:solidFill>
                <a:uFillTx/>
                <a:latin typeface="Open Sans Light"/>
                <a:ea typeface="Open Sans Light"/>
              </a:rPr>
              <a:t> - Dateien ins Image kopieren</a:t>
            </a:r>
            <a:endParaRPr lang="en-DE" sz="1800" b="0" u="none" strike="noStrike">
              <a:solidFill>
                <a:schemeClr val="dk1"/>
              </a:solidFill>
              <a:uFillTx/>
              <a:latin typeface="Arial"/>
            </a:endParaRPr>
          </a:p>
          <a:p>
            <a:pPr marL="457200" indent="-343080" defTabSz="914400">
              <a:lnSpc>
                <a:spcPct val="150000"/>
              </a:lnSpc>
              <a:spcBef>
                <a:spcPts val="283"/>
              </a:spcBef>
              <a:spcAft>
                <a:spcPts val="283"/>
              </a:spcAft>
              <a:buClr>
                <a:srgbClr val="595959"/>
              </a:buClr>
              <a:buFont typeface="Arial"/>
              <a:buChar char="•"/>
            </a:pPr>
            <a:r>
              <a:rPr lang="en-US" sz="1800" b="0" u="none" strike="noStrike">
                <a:solidFill>
                  <a:schemeClr val="dk2"/>
                </a:solidFill>
                <a:uFillTx/>
                <a:latin typeface="Source Code Pro Light"/>
                <a:ea typeface="Open Sans Light"/>
              </a:rPr>
              <a:t>RUN</a:t>
            </a:r>
            <a:r>
              <a:rPr lang="en-US" sz="1800" b="0" u="none" strike="noStrike">
                <a:solidFill>
                  <a:schemeClr val="dk2"/>
                </a:solidFill>
                <a:uFillTx/>
                <a:latin typeface="Open Sans Light"/>
                <a:ea typeface="Open Sans Light"/>
              </a:rPr>
              <a:t> - Befehle während des Builds ausführen</a:t>
            </a:r>
            <a:endParaRPr lang="en-DE" sz="1800" b="0" u="none" strike="noStrike">
              <a:solidFill>
                <a:schemeClr val="dk1"/>
              </a:solidFill>
              <a:uFillTx/>
              <a:latin typeface="Arial"/>
            </a:endParaRPr>
          </a:p>
          <a:p>
            <a:pPr marL="457200" indent="-343080" defTabSz="914400">
              <a:lnSpc>
                <a:spcPct val="150000"/>
              </a:lnSpc>
              <a:spcBef>
                <a:spcPts val="283"/>
              </a:spcBef>
              <a:spcAft>
                <a:spcPts val="283"/>
              </a:spcAft>
              <a:buClr>
                <a:srgbClr val="595959"/>
              </a:buClr>
              <a:buFont typeface="Arial"/>
              <a:buChar char="•"/>
            </a:pPr>
            <a:r>
              <a:rPr lang="en-US" sz="1800" b="0" u="none" strike="noStrike">
                <a:solidFill>
                  <a:schemeClr val="dk2"/>
                </a:solidFill>
                <a:uFillTx/>
                <a:latin typeface="Source Code Pro Light"/>
                <a:ea typeface="Open Sans Light"/>
              </a:rPr>
              <a:t>ENV</a:t>
            </a:r>
            <a:r>
              <a:rPr lang="en-US" sz="1800" b="0" u="none" strike="noStrike">
                <a:solidFill>
                  <a:schemeClr val="dk2"/>
                </a:solidFill>
                <a:uFillTx/>
                <a:latin typeface="Open Sans Light"/>
                <a:ea typeface="Open Sans Light"/>
              </a:rPr>
              <a:t> - Umgebungsvariablen setzen</a:t>
            </a:r>
            <a:endParaRPr lang="en-DE" sz="1800" b="0" u="none" strike="noStrike">
              <a:solidFill>
                <a:schemeClr val="dk1"/>
              </a:solidFill>
              <a:uFillTx/>
              <a:latin typeface="Arial"/>
            </a:endParaRPr>
          </a:p>
          <a:p>
            <a:pPr marL="457200" indent="-343080" defTabSz="914400">
              <a:lnSpc>
                <a:spcPct val="150000"/>
              </a:lnSpc>
              <a:spcBef>
                <a:spcPts val="283"/>
              </a:spcBef>
              <a:spcAft>
                <a:spcPts val="283"/>
              </a:spcAft>
              <a:buClr>
                <a:srgbClr val="595959"/>
              </a:buClr>
              <a:buFont typeface="Arial"/>
              <a:buChar char="•"/>
            </a:pPr>
            <a:r>
              <a:rPr lang="en-US" sz="1800" b="0" u="none" strike="noStrike">
                <a:solidFill>
                  <a:schemeClr val="dk2"/>
                </a:solidFill>
                <a:uFillTx/>
                <a:latin typeface="Source Code Pro Light"/>
                <a:ea typeface="Open Sans Light"/>
              </a:rPr>
              <a:t>EXPOSE</a:t>
            </a:r>
            <a:r>
              <a:rPr lang="en-US" sz="1800" b="0" u="none" strike="noStrike">
                <a:solidFill>
                  <a:schemeClr val="dk2"/>
                </a:solidFill>
                <a:uFillTx/>
                <a:latin typeface="Open Sans Light"/>
                <a:ea typeface="Open Sans Light"/>
              </a:rPr>
              <a:t> - Ports dokumentieren</a:t>
            </a:r>
            <a:endParaRPr lang="en-DE" sz="1800" b="0" u="none" strike="noStrike">
              <a:solidFill>
                <a:schemeClr val="dk1"/>
              </a:solidFill>
              <a:uFillTx/>
              <a:latin typeface="Arial"/>
            </a:endParaRPr>
          </a:p>
          <a:p>
            <a:pPr marL="457200" indent="-343080" defTabSz="914400">
              <a:lnSpc>
                <a:spcPct val="150000"/>
              </a:lnSpc>
              <a:spcBef>
                <a:spcPts val="283"/>
              </a:spcBef>
              <a:spcAft>
                <a:spcPts val="283"/>
              </a:spcAft>
              <a:buClr>
                <a:srgbClr val="595959"/>
              </a:buClr>
              <a:buFont typeface="Arial"/>
              <a:buChar char="•"/>
            </a:pPr>
            <a:r>
              <a:rPr lang="en-US" sz="1800" b="0" u="none" strike="noStrike">
                <a:solidFill>
                  <a:schemeClr val="dk2"/>
                </a:solidFill>
                <a:uFillTx/>
                <a:latin typeface="Source Code Pro Light"/>
                <a:ea typeface="Open Sans Light"/>
              </a:rPr>
              <a:t>CMD</a:t>
            </a:r>
            <a:r>
              <a:rPr lang="en-US" sz="1800" b="0" u="none" strike="noStrike">
                <a:solidFill>
                  <a:schemeClr val="dk2"/>
                </a:solidFill>
                <a:uFillTx/>
                <a:latin typeface="Open Sans Light"/>
                <a:ea typeface="Open Sans Light"/>
              </a:rPr>
              <a:t> - Standardbefehl beim Start</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Beispiel</a:t>
            </a:r>
            <a:endParaRPr lang="en-DE" sz="2800" b="0" u="none" strike="noStrike">
              <a:solidFill>
                <a:schemeClr val="dk1"/>
              </a:solidFill>
              <a:uFillTx/>
              <a:latin typeface="Arial"/>
            </a:endParaRPr>
          </a:p>
        </p:txBody>
      </p:sp>
      <p:sp>
        <p:nvSpPr>
          <p:cNvPr id="146"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1200" b="0" u="none" strike="noStrike">
                <a:solidFill>
                  <a:schemeClr val="dk2"/>
                </a:solidFill>
                <a:uFillTx/>
                <a:latin typeface="Open Sans Light"/>
                <a:ea typeface="Open Sans Light"/>
              </a:rPr>
              <a:t>FROM nginx:alpine</a:t>
            </a:r>
            <a:endParaRPr lang="en-DE" sz="1200" b="0" u="none" strike="noStrike">
              <a:solidFill>
                <a:schemeClr val="dk1"/>
              </a:solidFill>
              <a:uFillTx/>
              <a:latin typeface="Arial"/>
            </a:endParaRPr>
          </a:p>
          <a:p>
            <a:pPr indent="0" defTabSz="914400">
              <a:lnSpc>
                <a:spcPct val="100000"/>
              </a:lnSpc>
              <a:buNone/>
              <a:tabLst>
                <a:tab pos="0" algn="l"/>
              </a:tabLst>
            </a:pP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WORKDIR /usr/share/nginx/html # Arbeitsverzeichnis setzen</a:t>
            </a:r>
            <a:endParaRPr lang="en-DE" sz="1200" b="0" u="none" strike="noStrike">
              <a:solidFill>
                <a:schemeClr val="dk1"/>
              </a:solidFill>
              <a:uFillTx/>
              <a:latin typeface="Arial"/>
            </a:endParaRPr>
          </a:p>
          <a:p>
            <a:pPr indent="0" defTabSz="914400">
              <a:lnSpc>
                <a:spcPct val="100000"/>
              </a:lnSpc>
              <a:buNone/>
              <a:tabLst>
                <a:tab pos="0" algn="l"/>
              </a:tabLst>
            </a:pP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RUN rm -rf ./* # Standard-HTML-Datei entfernen</a:t>
            </a:r>
            <a:endParaRPr lang="en-DE" sz="1200" b="0" u="none" strike="noStrike">
              <a:solidFill>
                <a:schemeClr val="dk1"/>
              </a:solidFill>
              <a:uFillTx/>
              <a:latin typeface="Arial"/>
            </a:endParaRPr>
          </a:p>
          <a:p>
            <a:pPr indent="0" defTabSz="914400">
              <a:lnSpc>
                <a:spcPct val="100000"/>
              </a:lnSpc>
              <a:buNone/>
              <a:tabLst>
                <a:tab pos="0" algn="l"/>
              </a:tabLst>
            </a:pP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COPY index.html . # HTML-Datei kopieren</a:t>
            </a: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COPY style.css . # CSS-Stylesheet kopieren</a:t>
            </a:r>
            <a:endParaRPr lang="en-DE" sz="1200" b="0" u="none" strike="noStrike">
              <a:solidFill>
                <a:schemeClr val="dk1"/>
              </a:solidFill>
              <a:uFillTx/>
              <a:latin typeface="Arial"/>
            </a:endParaRPr>
          </a:p>
          <a:p>
            <a:pPr indent="0" defTabSz="914400">
              <a:lnSpc>
                <a:spcPct val="100000"/>
              </a:lnSpc>
              <a:buNone/>
              <a:tabLst>
                <a:tab pos="0" algn="l"/>
              </a:tabLst>
            </a:pP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EXPOSE 80 # Port-Dokumentation</a:t>
            </a:r>
            <a:br>
              <a:rPr sz="1200"/>
            </a:b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 Umgebungsvariablen definieren</a:t>
            </a: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ENV WEBSITE_AUTHOR="Docker Workshop"</a:t>
            </a: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ENV WEBSITE_VERSION="1.0"</a:t>
            </a:r>
            <a:endParaRPr lang="en-DE" sz="1200" b="0" u="none" strike="noStrike">
              <a:solidFill>
                <a:schemeClr val="dk1"/>
              </a:solidFill>
              <a:uFillTx/>
              <a:latin typeface="Arial"/>
            </a:endParaRPr>
          </a:p>
          <a:p>
            <a:pPr indent="0" defTabSz="914400">
              <a:lnSpc>
                <a:spcPct val="100000"/>
              </a:lnSpc>
              <a:buNone/>
              <a:tabLst>
                <a:tab pos="0" algn="l"/>
              </a:tabLst>
            </a:pP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 Startup-Nachricht hinzufügen und dann Nginx starten</a:t>
            </a:r>
            <a:endParaRPr lang="en-DE" sz="1200" b="0" u="none" strike="noStrike">
              <a:solidFill>
                <a:schemeClr val="dk1"/>
              </a:solidFill>
              <a:uFillTx/>
              <a:latin typeface="Arial"/>
            </a:endParaRPr>
          </a:p>
          <a:p>
            <a:pPr indent="0" defTabSz="914400">
              <a:lnSpc>
                <a:spcPct val="100000"/>
              </a:lnSpc>
              <a:buNone/>
              <a:tabLst>
                <a:tab pos="0" algn="l"/>
              </a:tabLst>
            </a:pPr>
            <a:r>
              <a:rPr lang="en-US" sz="1200" b="0" u="none" strike="noStrike">
                <a:solidFill>
                  <a:schemeClr val="dk2"/>
                </a:solidFill>
                <a:uFillTx/>
                <a:latin typeface="Open Sans Light"/>
                <a:ea typeface="Open Sans Light"/>
              </a:rPr>
              <a:t>CMD echo "Website von ${WEBSITE_AUTHOR}, Version ${WEBSITE_VERSION} wird gestartet..." &amp;&amp; nginx -g "daemon off;"</a:t>
            </a:r>
            <a:endParaRPr lang="en-DE" sz="12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Docker Hub</a:t>
            </a:r>
            <a:endParaRPr lang="en-DE" sz="2800" b="0" u="none" strike="noStrike">
              <a:solidFill>
                <a:schemeClr val="dk1"/>
              </a:solidFill>
              <a:uFillTx/>
              <a:latin typeface="Arial"/>
            </a:endParaRPr>
          </a:p>
        </p:txBody>
      </p:sp>
      <p:sp>
        <p:nvSpPr>
          <p:cNvPr id="148"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Öffentliche Registry für Docker Images</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Account erstellen auf </a:t>
            </a:r>
            <a:r>
              <a:rPr lang="en-US" sz="1800" b="0" u="none" strike="noStrike">
                <a:solidFill>
                  <a:schemeClr val="dk2"/>
                </a:solidFill>
                <a:uFillTx/>
                <a:latin typeface="Open Sans Light"/>
                <a:ea typeface="Open Sans Light"/>
                <a:hlinkClick r:id="rId2"/>
              </a:rPr>
              <a:t>hub.docker.com</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Images teilen mit </a:t>
            </a:r>
            <a:r>
              <a:rPr lang="en-US" sz="1800" b="0" u="none" strike="noStrike">
                <a:solidFill>
                  <a:schemeClr val="dk2"/>
                </a:solidFill>
                <a:uFillTx/>
                <a:latin typeface="Source Code Pro Light"/>
                <a:ea typeface="Open Sans Light"/>
              </a:rPr>
              <a:t>docker push</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Images beziehen mit </a:t>
            </a:r>
            <a:r>
              <a:rPr lang="en-US" sz="1800" b="0" u="none" strike="noStrike">
                <a:solidFill>
                  <a:schemeClr val="dk2"/>
                </a:solidFill>
                <a:uFillTx/>
                <a:latin typeface="Source Code Pro Light"/>
                <a:ea typeface="Open Sans Light"/>
              </a:rPr>
              <a:t>docker pull</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Eigenes Namespace durch Benutzernamen: </a:t>
            </a:r>
            <a:r>
              <a:rPr lang="en-US" sz="1800" b="0" i="1" u="none" strike="noStrike">
                <a:solidFill>
                  <a:schemeClr val="dk2"/>
                </a:solidFill>
                <a:uFillTx/>
                <a:latin typeface="Open Sans Light"/>
                <a:ea typeface="Open Sans Light"/>
              </a:rPr>
              <a:t>benutzername/image-name</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Bauen und veröffentlichen</a:t>
            </a:r>
            <a:endParaRPr lang="en-DE" sz="2800" b="0" u="none" strike="noStrike">
              <a:solidFill>
                <a:schemeClr val="dk1"/>
              </a:solidFill>
              <a:uFillTx/>
              <a:latin typeface="Arial"/>
            </a:endParaRPr>
          </a:p>
        </p:txBody>
      </p:sp>
      <p:sp>
        <p:nvSpPr>
          <p:cNvPr id="150"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Mehrstufiger Prozess:</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Anmelden am Dockerhub (optional)</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Image bauen</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Image taggen</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Image veröffentlichen</a:t>
            </a:r>
            <a:endParaRPr lang="en-DE" sz="1800" b="0" u="none" strike="noStrike">
              <a:solidFill>
                <a:schemeClr val="dk1"/>
              </a:solidFill>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1800" b="0" u="none" strike="noStrike">
                <a:solidFill>
                  <a:schemeClr val="dk2"/>
                </a:solidFill>
                <a:uFillTx/>
                <a:latin typeface="Open Sans Light"/>
                <a:ea typeface="Open Sans Light"/>
              </a:rPr>
              <a:t>Image nutzen :-) </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Dockerfile</a:t>
            </a:r>
            <a:endParaRPr lang="en-DE" sz="2800" b="0" u="none" strike="noStrike">
              <a:solidFill>
                <a:schemeClr val="dk1"/>
              </a:solidFill>
              <a:uFillTx/>
              <a:latin typeface="Arial"/>
            </a:endParaRPr>
          </a:p>
        </p:txBody>
      </p:sp>
      <p:sp>
        <p:nvSpPr>
          <p:cNvPr id="152"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Definiert Build-Schritte</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Startet meist mit einem Basis-Image</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Komponenten im Container werden konfiguriert</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Code / Workload wird in Container kopiert</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User kann gesetzt werden</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en-US" sz="1800" b="0" u="none" strike="noStrike">
                <a:solidFill>
                  <a:schemeClr val="dk2"/>
                </a:solidFill>
                <a:uFillTx/>
                <a:latin typeface="Open Sans Light"/>
                <a:ea typeface="Open Sans Light"/>
              </a:rPr>
              <a:t>Ended meist mit einem Standard-Befehl beim Starten</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Prozess</a:t>
            </a:r>
            <a:endParaRPr lang="en-DE" sz="2800" b="0" u="none" strike="noStrike">
              <a:solidFill>
                <a:schemeClr val="dk1"/>
              </a:solidFill>
              <a:uFillTx/>
              <a:latin typeface="Arial"/>
            </a:endParaRPr>
          </a:p>
        </p:txBody>
      </p:sp>
      <p:sp>
        <p:nvSpPr>
          <p:cNvPr id="154"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defTabSz="914400">
              <a:lnSpc>
                <a:spcPct val="150000"/>
              </a:lnSpc>
              <a:spcBef>
                <a:spcPts val="283"/>
              </a:spcBef>
              <a:spcAft>
                <a:spcPts val="283"/>
              </a:spcAft>
              <a:buNone/>
              <a:tabLst>
                <a:tab pos="0" algn="l"/>
              </a:tabLst>
            </a:pPr>
            <a:r>
              <a:rPr lang="en-US" sz="1400" b="0" u="none" strike="noStrike">
                <a:solidFill>
                  <a:schemeClr val="dk2"/>
                </a:solidFill>
                <a:uFillTx/>
                <a:latin typeface="Open Sans Light"/>
                <a:ea typeface="Open Sans Light"/>
              </a:rPr>
              <a:t>Login</a:t>
            </a:r>
            <a:br>
              <a:rPr sz="1400"/>
            </a:br>
            <a:r>
              <a:rPr lang="en-US" sz="1400" b="0" u="none" strike="noStrike">
                <a:solidFill>
                  <a:schemeClr val="dk2"/>
                </a:solidFill>
                <a:uFillTx/>
                <a:latin typeface="Source Code Pro Light"/>
                <a:ea typeface="Open Sans Light"/>
              </a:rPr>
              <a:t>docker login</a:t>
            </a:r>
            <a:endParaRPr lang="en-DE" sz="1400" b="0" u="none" strike="noStrike">
              <a:solidFill>
                <a:schemeClr val="dk1"/>
              </a:solidFill>
              <a:uFillTx/>
              <a:latin typeface="Arial"/>
            </a:endParaRPr>
          </a:p>
          <a:p>
            <a:pPr indent="0" defTabSz="914400">
              <a:lnSpc>
                <a:spcPct val="150000"/>
              </a:lnSpc>
              <a:spcBef>
                <a:spcPts val="283"/>
              </a:spcBef>
              <a:spcAft>
                <a:spcPts val="283"/>
              </a:spcAft>
              <a:buNone/>
              <a:tabLst>
                <a:tab pos="0" algn="l"/>
              </a:tabLst>
            </a:pPr>
            <a:r>
              <a:rPr lang="en-US" sz="1400" b="0" u="none" strike="noStrike">
                <a:solidFill>
                  <a:schemeClr val="dk2"/>
                </a:solidFill>
                <a:uFillTx/>
                <a:latin typeface="Open Sans Light"/>
                <a:ea typeface="Open Sans Light"/>
              </a:rPr>
              <a:t>Bauen</a:t>
            </a:r>
            <a:br>
              <a:rPr sz="1400"/>
            </a:br>
            <a:r>
              <a:rPr lang="en-US" sz="1400" b="0" u="none" strike="noStrike">
                <a:solidFill>
                  <a:schemeClr val="dk2"/>
                </a:solidFill>
                <a:uFillTx/>
                <a:latin typeface="Source Code Pro Light"/>
                <a:ea typeface="Open Sans Light"/>
              </a:rPr>
              <a:t>docker build -t mein-build </a:t>
            </a:r>
            <a:r>
              <a:rPr lang="en-US" sz="1400" b="0" u="none" strike="noStrike">
                <a:solidFill>
                  <a:schemeClr val="dk2"/>
                </a:solidFill>
                <a:uFillTx/>
                <a:latin typeface="Open Sans Light"/>
                <a:ea typeface="Open Sans Light"/>
              </a:rPr>
              <a:t>.</a:t>
            </a:r>
            <a:endParaRPr lang="en-DE" sz="1400" b="0" u="none" strike="noStrike">
              <a:solidFill>
                <a:schemeClr val="dk1"/>
              </a:solidFill>
              <a:uFillTx/>
              <a:latin typeface="Arial"/>
            </a:endParaRPr>
          </a:p>
          <a:p>
            <a:pPr indent="0" defTabSz="914400">
              <a:lnSpc>
                <a:spcPct val="150000"/>
              </a:lnSpc>
              <a:spcBef>
                <a:spcPts val="283"/>
              </a:spcBef>
              <a:spcAft>
                <a:spcPts val="283"/>
              </a:spcAft>
              <a:buNone/>
              <a:tabLst>
                <a:tab pos="0" algn="l"/>
              </a:tabLst>
            </a:pPr>
            <a:r>
              <a:rPr lang="en-US" sz="1400" b="0" u="none" strike="noStrike">
                <a:solidFill>
                  <a:schemeClr val="dk2"/>
                </a:solidFill>
                <a:uFillTx/>
                <a:latin typeface="Open Sans Light"/>
                <a:ea typeface="Open Sans Light"/>
              </a:rPr>
              <a:t>Taggen</a:t>
            </a:r>
            <a:br>
              <a:rPr sz="1400"/>
            </a:br>
            <a:r>
              <a:rPr lang="en-US" sz="1400" b="0" u="none" strike="noStrike">
                <a:solidFill>
                  <a:schemeClr val="dk2"/>
                </a:solidFill>
                <a:uFillTx/>
                <a:latin typeface="Source Code Pro Light"/>
                <a:ea typeface="Open Sans Light"/>
              </a:rPr>
              <a:t>docker tag mein-build &lt;Username&gt;/mein-build:&lt;Version&gt;</a:t>
            </a:r>
            <a:endParaRPr lang="en-DE" sz="1400" b="0" u="none" strike="noStrike">
              <a:solidFill>
                <a:schemeClr val="dk1"/>
              </a:solidFill>
              <a:uFillTx/>
              <a:latin typeface="Arial"/>
            </a:endParaRPr>
          </a:p>
          <a:p>
            <a:pPr indent="0" defTabSz="914400">
              <a:lnSpc>
                <a:spcPct val="150000"/>
              </a:lnSpc>
              <a:spcBef>
                <a:spcPts val="283"/>
              </a:spcBef>
              <a:spcAft>
                <a:spcPts val="283"/>
              </a:spcAft>
              <a:buNone/>
              <a:tabLst>
                <a:tab pos="0" algn="l"/>
              </a:tabLst>
            </a:pPr>
            <a:r>
              <a:rPr lang="en-US" sz="1400" b="0" u="none" strike="noStrike">
                <a:solidFill>
                  <a:srgbClr val="000000"/>
                </a:solidFill>
                <a:uFillTx/>
                <a:latin typeface="Open Sans Light"/>
                <a:ea typeface="Open Sans Light"/>
              </a:rPr>
              <a:t>Veröffentlichen</a:t>
            </a:r>
            <a:br>
              <a:rPr sz="1400"/>
            </a:br>
            <a:r>
              <a:rPr lang="en-US" sz="1400" b="0" u="none" strike="noStrike">
                <a:solidFill>
                  <a:srgbClr val="000000"/>
                </a:solidFill>
                <a:uFillTx/>
                <a:latin typeface="Source Code Pro Light"/>
                <a:ea typeface="Open Sans Light"/>
              </a:rPr>
              <a:t>docker push &lt;Username&gt;/mein-build:&lt;Version&gt;</a:t>
            </a:r>
            <a:endParaRPr lang="en-DE" sz="1400" b="0" u="none" strike="noStrike">
              <a:solidFill>
                <a:schemeClr val="dk1"/>
              </a:solidFill>
              <a:uFillTx/>
              <a:latin typeface="Arial"/>
            </a:endParaRPr>
          </a:p>
          <a:p>
            <a:pPr indent="0" defTabSz="914400">
              <a:lnSpc>
                <a:spcPct val="150000"/>
              </a:lnSpc>
              <a:spcBef>
                <a:spcPts val="283"/>
              </a:spcBef>
              <a:spcAft>
                <a:spcPts val="283"/>
              </a:spcAft>
              <a:buNone/>
              <a:tabLst>
                <a:tab pos="0" algn="l"/>
              </a:tabLst>
            </a:pPr>
            <a:r>
              <a:rPr lang="en-US" sz="1400" b="0" u="none" strike="noStrike">
                <a:solidFill>
                  <a:schemeClr val="dk2"/>
                </a:solidFill>
                <a:uFillTx/>
                <a:latin typeface="Open Sans Light"/>
                <a:ea typeface="Open Sans Light"/>
              </a:rPr>
              <a:t>Verwenden</a:t>
            </a:r>
            <a:br>
              <a:rPr sz="1400"/>
            </a:br>
            <a:r>
              <a:rPr lang="en-US" sz="1400" b="0" u="none" strike="noStrike">
                <a:solidFill>
                  <a:schemeClr val="dk2"/>
                </a:solidFill>
                <a:uFillTx/>
                <a:latin typeface="Source Code Pro Light"/>
                <a:ea typeface="Open Sans Light"/>
              </a:rPr>
              <a:t>docker pull &lt;Username&gt;/mein-build:&lt;Version&gt;</a:t>
            </a:r>
            <a:endParaRPr lang="en-DE" sz="14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subTitle"/>
          </p:nvPr>
        </p:nvSpPr>
        <p:spPr>
          <a:xfrm>
            <a:off x="381960" y="3725280"/>
            <a:ext cx="8519400" cy="791640"/>
          </a:xfrm>
          <a:prstGeom prst="rect">
            <a:avLst/>
          </a:prstGeom>
          <a:noFill/>
          <a:ln w="0">
            <a:noFill/>
          </a:ln>
        </p:spPr>
        <p:txBody>
          <a:bodyPr lIns="91440" tIns="91440" rIns="91440" bIns="91440" anchor="t">
            <a:noAutofit/>
          </a:bodyPr>
          <a:lstStyle/>
          <a:p>
            <a:pPr marL="114120" algn="ctr" defTabSz="914400">
              <a:lnSpc>
                <a:spcPct val="100000"/>
              </a:lnSpc>
              <a:spcBef>
                <a:spcPts val="1001"/>
              </a:spcBef>
              <a:buClr>
                <a:srgbClr val="595959"/>
              </a:buClr>
              <a:tabLst>
                <a:tab pos="0" algn="l"/>
              </a:tabLst>
            </a:pPr>
            <a:r>
              <a:rPr lang="en-US" sz="2800" b="0" u="none" strike="noStrike" dirty="0">
                <a:solidFill>
                  <a:schemeClr val="dk2"/>
                </a:solidFill>
                <a:uFillTx/>
                <a:latin typeface="Open Sans Light"/>
                <a:ea typeface="Open Sans Light"/>
              </a:rPr>
              <a:t>Docker Compose</a:t>
            </a:r>
            <a:endParaRPr lang="en-US" sz="2800" b="0" u="none" strike="noStrike" dirty="0">
              <a:solidFill>
                <a:srgbClr val="000000"/>
              </a:solidFill>
              <a:uFillTx/>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Was ist Docker Compose?</a:t>
            </a:r>
            <a:endParaRPr lang="en-DE" sz="2800" b="0" u="none" strike="noStrike">
              <a:solidFill>
                <a:schemeClr val="dk1"/>
              </a:solidFill>
              <a:uFillTx/>
              <a:latin typeface="Arial"/>
            </a:endParaRPr>
          </a:p>
        </p:txBody>
      </p:sp>
      <p:sp>
        <p:nvSpPr>
          <p:cNvPr id="157"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spcBef>
                <a:spcPts val="1191"/>
              </a:spcBef>
              <a:spcAft>
                <a:spcPts val="992"/>
              </a:spcAft>
              <a:buClr>
                <a:srgbClr val="595959"/>
              </a:buClr>
              <a:buFont typeface="Arial"/>
              <a:buChar char="•"/>
            </a:pPr>
            <a:r>
              <a:rPr lang="en-US" sz="1800" b="0" u="none" strike="noStrike">
                <a:solidFill>
                  <a:schemeClr val="dk2"/>
                </a:solidFill>
                <a:uFillTx/>
                <a:latin typeface="Open Sans Light"/>
                <a:ea typeface="Open Sans Light"/>
              </a:rPr>
              <a:t>Tool zur Definition und Ausführung von Multi-Container-Anwendungen</a:t>
            </a:r>
            <a:endParaRPr lang="en-DE" sz="1800" b="0" u="none" strike="noStrike">
              <a:solidFill>
                <a:schemeClr val="dk1"/>
              </a:solidFill>
              <a:uFillTx/>
              <a:latin typeface="Arial"/>
            </a:endParaRPr>
          </a:p>
          <a:p>
            <a:pPr marL="457200" indent="-343080" defTabSz="914400">
              <a:lnSpc>
                <a:spcPct val="200000"/>
              </a:lnSpc>
              <a:spcBef>
                <a:spcPts val="1191"/>
              </a:spcBef>
              <a:spcAft>
                <a:spcPts val="992"/>
              </a:spcAft>
              <a:buClr>
                <a:srgbClr val="595959"/>
              </a:buClr>
              <a:buFont typeface="Arial"/>
              <a:buChar char="•"/>
            </a:pPr>
            <a:r>
              <a:rPr lang="en-US" sz="1800" b="0" u="none" strike="noStrike">
                <a:solidFill>
                  <a:schemeClr val="dk2"/>
                </a:solidFill>
                <a:uFillTx/>
                <a:latin typeface="Open Sans Light"/>
                <a:ea typeface="Open Sans Light"/>
              </a:rPr>
              <a:t>Deklarativer Ansatz mit YAML-Dateien</a:t>
            </a:r>
            <a:endParaRPr lang="en-DE" sz="1800" b="0" u="none" strike="noStrike">
              <a:solidFill>
                <a:schemeClr val="dk1"/>
              </a:solidFill>
              <a:uFillTx/>
              <a:latin typeface="Arial"/>
            </a:endParaRPr>
          </a:p>
          <a:p>
            <a:pPr marL="457200" indent="-343080" defTabSz="914400">
              <a:lnSpc>
                <a:spcPct val="200000"/>
              </a:lnSpc>
              <a:spcBef>
                <a:spcPts val="1191"/>
              </a:spcBef>
              <a:spcAft>
                <a:spcPts val="992"/>
              </a:spcAft>
              <a:buClr>
                <a:srgbClr val="595959"/>
              </a:buClr>
              <a:buFont typeface="Arial"/>
              <a:buChar char="•"/>
            </a:pPr>
            <a:r>
              <a:rPr lang="en-US" sz="1800" b="0" u="none" strike="noStrike">
                <a:solidFill>
                  <a:schemeClr val="dk2"/>
                </a:solidFill>
                <a:uFillTx/>
                <a:latin typeface="Open Sans Light"/>
                <a:ea typeface="Open Sans Light"/>
              </a:rPr>
              <a:t>Vereinfacht das Management komplexer Anwendungen</a:t>
            </a:r>
            <a:endParaRPr lang="en-DE" sz="1800" b="0" u="none" strike="noStrike">
              <a:solidFill>
                <a:schemeClr val="dk1"/>
              </a:solidFill>
              <a:uFillTx/>
              <a:latin typeface="Arial"/>
            </a:endParaRPr>
          </a:p>
          <a:p>
            <a:pPr marL="457200" indent="-343080" defTabSz="914400">
              <a:lnSpc>
                <a:spcPct val="200000"/>
              </a:lnSpc>
              <a:spcBef>
                <a:spcPts val="1191"/>
              </a:spcBef>
              <a:spcAft>
                <a:spcPts val="992"/>
              </a:spcAft>
              <a:buClr>
                <a:srgbClr val="595959"/>
              </a:buClr>
              <a:buFont typeface="Arial"/>
              <a:buChar char="•"/>
            </a:pPr>
            <a:r>
              <a:rPr lang="en-US" sz="1800" b="0" u="none" strike="noStrike">
                <a:solidFill>
                  <a:schemeClr val="dk2"/>
                </a:solidFill>
                <a:uFillTx/>
                <a:latin typeface="Open Sans Light"/>
                <a:ea typeface="Open Sans Light"/>
              </a:rPr>
              <a:t>Teil des Docker-Ökosystems</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5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Warum Docker Compose?</a:t>
            </a:r>
            <a:endParaRPr lang="en-DE" sz="2800" b="0" u="none" strike="noStrike">
              <a:solidFill>
                <a:schemeClr val="dk1"/>
              </a:solidFill>
              <a:uFillTx/>
              <a:latin typeface="Arial"/>
            </a:endParaRPr>
          </a:p>
        </p:txBody>
      </p:sp>
      <p:sp>
        <p:nvSpPr>
          <p:cNvPr id="159" name="PlaceHolder 2"/>
          <p:cNvSpPr>
            <a:spLocks noGrp="1"/>
          </p:cNvSpPr>
          <p:nvPr>
            <p:ph/>
          </p:nvPr>
        </p:nvSpPr>
        <p:spPr>
          <a:xfrm>
            <a:off x="311760" y="1152360"/>
            <a:ext cx="5174280" cy="3415320"/>
          </a:xfrm>
          <a:prstGeom prst="rect">
            <a:avLst/>
          </a:prstGeom>
          <a:noFill/>
          <a:ln w="0">
            <a:noFill/>
          </a:ln>
        </p:spPr>
        <p:txBody>
          <a:bodyPr lIns="91440" tIns="91440" rIns="91440" bIns="91440" anchor="t">
            <a:noAutofit/>
          </a:bodyPr>
          <a:lstStyle/>
          <a:p>
            <a:pPr indent="0" defTabSz="914400">
              <a:lnSpc>
                <a:spcPct val="200000"/>
              </a:lnSpc>
              <a:spcBef>
                <a:spcPts val="1191"/>
              </a:spcBef>
              <a:spcAft>
                <a:spcPts val="992"/>
              </a:spcAft>
              <a:buNone/>
              <a:tabLst>
                <a:tab pos="0" algn="l"/>
              </a:tabLst>
            </a:pPr>
            <a:r>
              <a:rPr lang="en-US" sz="1600" b="1" u="none" strike="noStrike">
                <a:solidFill>
                  <a:schemeClr val="dk2"/>
                </a:solidFill>
                <a:uFillTx/>
                <a:latin typeface="Open Sans Light"/>
                <a:ea typeface="Open Sans Light"/>
              </a:rPr>
              <a:t>Problem</a:t>
            </a:r>
            <a:br>
              <a:rPr sz="1600"/>
            </a:br>
            <a:r>
              <a:rPr lang="en-US" sz="1600" b="0" u="none" strike="noStrike">
                <a:solidFill>
                  <a:schemeClr val="dk2"/>
                </a:solidFill>
                <a:uFillTx/>
                <a:latin typeface="Open Sans Light"/>
                <a:ea typeface="Open Sans Light"/>
              </a:rPr>
              <a:t>Komplexe Docker-Befehle und Abhängigkeiten zwischen Containern</a:t>
            </a:r>
            <a:endParaRPr lang="en-DE" sz="1600" b="0" u="none" strike="noStrike">
              <a:solidFill>
                <a:schemeClr val="dk1"/>
              </a:solidFill>
              <a:uFillTx/>
              <a:latin typeface="Arial"/>
            </a:endParaRPr>
          </a:p>
          <a:p>
            <a:pPr indent="0" defTabSz="914400">
              <a:lnSpc>
                <a:spcPct val="200000"/>
              </a:lnSpc>
              <a:spcBef>
                <a:spcPts val="1191"/>
              </a:spcBef>
              <a:spcAft>
                <a:spcPts val="992"/>
              </a:spcAft>
              <a:buNone/>
              <a:tabLst>
                <a:tab pos="0" algn="l"/>
              </a:tabLst>
            </a:pPr>
            <a:r>
              <a:rPr lang="en-US" sz="1600" b="1" u="none" strike="noStrike">
                <a:solidFill>
                  <a:schemeClr val="dk2"/>
                </a:solidFill>
                <a:uFillTx/>
                <a:latin typeface="Open Sans Light"/>
                <a:ea typeface="Open Sans Light"/>
              </a:rPr>
              <a:t>Lösung</a:t>
            </a:r>
            <a:br>
              <a:rPr sz="1600"/>
            </a:br>
            <a:r>
              <a:rPr lang="en-US" sz="1600" b="0" u="none" strike="noStrike">
                <a:solidFill>
                  <a:schemeClr val="dk2"/>
                </a:solidFill>
                <a:uFillTx/>
                <a:latin typeface="Open Sans Light"/>
                <a:ea typeface="Open Sans Light"/>
              </a:rPr>
              <a:t>Zentrale Konfiguration aller Container in einer Datei</a:t>
            </a:r>
            <a:endParaRPr lang="en-DE" sz="1600" b="0" u="none" strike="noStrike">
              <a:solidFill>
                <a:schemeClr val="dk1"/>
              </a:solidFill>
              <a:uFillTx/>
              <a:latin typeface="Arial"/>
            </a:endParaRPr>
          </a:p>
        </p:txBody>
      </p:sp>
      <p:pic>
        <p:nvPicPr>
          <p:cNvPr id="160" name="Picture 173"/>
          <p:cNvPicPr/>
          <p:nvPr/>
        </p:nvPicPr>
        <p:blipFill>
          <a:blip r:embed="rId2"/>
          <a:srcRect l="28079" r="31562"/>
          <a:stretch/>
        </p:blipFill>
        <p:spPr>
          <a:xfrm>
            <a:off x="5715000" y="0"/>
            <a:ext cx="3428280" cy="514296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Vorteile</a:t>
            </a:r>
            <a:endParaRPr lang="en-DE" sz="2800" b="0" u="none" strike="noStrike">
              <a:solidFill>
                <a:schemeClr val="dk1"/>
              </a:solidFill>
              <a:uFillTx/>
              <a:latin typeface="Arial"/>
            </a:endParaRPr>
          </a:p>
        </p:txBody>
      </p:sp>
      <p:sp>
        <p:nvSpPr>
          <p:cNvPr id="162" name="PlaceHolder 2"/>
          <p:cNvSpPr>
            <a:spLocks noGrp="1"/>
          </p:cNvSpPr>
          <p:nvPr>
            <p:ph/>
          </p:nvPr>
        </p:nvSpPr>
        <p:spPr>
          <a:xfrm>
            <a:off x="311760" y="1152360"/>
            <a:ext cx="4945680" cy="3415320"/>
          </a:xfrm>
          <a:prstGeom prst="rect">
            <a:avLst/>
          </a:prstGeom>
          <a:noFill/>
          <a:ln w="0">
            <a:noFill/>
          </a:ln>
        </p:spPr>
        <p:txBody>
          <a:bodyPr lIns="91440" tIns="91440" rIns="91440" bIns="91440" anchor="t">
            <a:noAutofit/>
          </a:bodyPr>
          <a:lstStyle/>
          <a:p>
            <a:pPr marL="457200" indent="-343080" defTabSz="914400">
              <a:lnSpc>
                <a:spcPct val="200000"/>
              </a:lnSpc>
              <a:spcBef>
                <a:spcPts val="1191"/>
              </a:spcBef>
              <a:spcAft>
                <a:spcPts val="992"/>
              </a:spcAft>
              <a:buClr>
                <a:srgbClr val="595959"/>
              </a:buClr>
              <a:buFont typeface="Arial"/>
              <a:buChar char="•"/>
            </a:pPr>
            <a:r>
              <a:rPr lang="en-US" sz="1800" b="0" u="none" strike="noStrike">
                <a:solidFill>
                  <a:schemeClr val="dk2"/>
                </a:solidFill>
                <a:uFillTx/>
                <a:latin typeface="Open Sans Light"/>
                <a:ea typeface="Open Sans Light"/>
              </a:rPr>
              <a:t>Wiederverwendbar und versionierbar</a:t>
            </a:r>
            <a:endParaRPr lang="en-DE" sz="1800" b="0" u="none" strike="noStrike">
              <a:solidFill>
                <a:schemeClr val="dk1"/>
              </a:solidFill>
              <a:uFillTx/>
              <a:latin typeface="Arial"/>
            </a:endParaRPr>
          </a:p>
          <a:p>
            <a:pPr marL="457200" indent="-343080" defTabSz="914400">
              <a:lnSpc>
                <a:spcPct val="200000"/>
              </a:lnSpc>
              <a:spcBef>
                <a:spcPts val="1191"/>
              </a:spcBef>
              <a:spcAft>
                <a:spcPts val="992"/>
              </a:spcAft>
              <a:buClr>
                <a:srgbClr val="595959"/>
              </a:buClr>
              <a:buFont typeface="Arial"/>
              <a:buChar char="•"/>
            </a:pPr>
            <a:r>
              <a:rPr lang="en-US" sz="1800" b="0" u="none" strike="noStrike">
                <a:solidFill>
                  <a:schemeClr val="dk2"/>
                </a:solidFill>
                <a:uFillTx/>
                <a:latin typeface="Open Sans Light"/>
                <a:ea typeface="Open Sans Light"/>
              </a:rPr>
              <a:t>Konsistente Entwicklungs-, Test- und Produktionsumgebungen</a:t>
            </a:r>
            <a:endParaRPr lang="en-DE" sz="1800" b="0" u="none" strike="noStrike">
              <a:solidFill>
                <a:schemeClr val="dk1"/>
              </a:solidFill>
              <a:uFillTx/>
              <a:latin typeface="Arial"/>
            </a:endParaRPr>
          </a:p>
          <a:p>
            <a:pPr marL="457200" indent="-343080" defTabSz="914400">
              <a:lnSpc>
                <a:spcPct val="200000"/>
              </a:lnSpc>
              <a:spcBef>
                <a:spcPts val="1191"/>
              </a:spcBef>
              <a:spcAft>
                <a:spcPts val="992"/>
              </a:spcAft>
              <a:buClr>
                <a:srgbClr val="595959"/>
              </a:buClr>
              <a:buFont typeface="Arial"/>
              <a:buChar char="•"/>
            </a:pPr>
            <a:r>
              <a:rPr lang="en-US" sz="1800" b="0" u="none" strike="noStrike">
                <a:solidFill>
                  <a:schemeClr val="dk2"/>
                </a:solidFill>
                <a:uFillTx/>
                <a:latin typeface="Open Sans Light"/>
                <a:ea typeface="Open Sans Light"/>
              </a:rPr>
              <a:t>Einfaches Starten/Stoppen der gesamten Anwendung</a:t>
            </a:r>
            <a:endParaRPr lang="en-DE" sz="1800" b="0" u="none" strike="noStrike">
              <a:solidFill>
                <a:schemeClr val="dk1"/>
              </a:solidFill>
              <a:uFillTx/>
              <a:latin typeface="Arial"/>
            </a:endParaRPr>
          </a:p>
        </p:txBody>
      </p:sp>
      <p:pic>
        <p:nvPicPr>
          <p:cNvPr id="163" name="Picture 176"/>
          <p:cNvPicPr/>
          <p:nvPr/>
        </p:nvPicPr>
        <p:blipFill>
          <a:blip r:embed="rId2"/>
          <a:srcRect l="15550" r="17782"/>
          <a:stretch/>
        </p:blipFill>
        <p:spPr>
          <a:xfrm>
            <a:off x="5715000" y="360"/>
            <a:ext cx="3428280" cy="514296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en-US" sz="2800" b="0" u="none" strike="noStrike">
                <a:solidFill>
                  <a:schemeClr val="dk1"/>
                </a:solidFill>
                <a:uFillTx/>
                <a:latin typeface="Open Sans Light"/>
                <a:ea typeface="Open Sans Light"/>
              </a:rPr>
              <a:t>Hintergrund:</a:t>
            </a:r>
            <a:br>
              <a:rPr sz="2800"/>
            </a:br>
            <a:r>
              <a:rPr lang="en-US" sz="2800" b="0" u="none" strike="noStrike">
                <a:solidFill>
                  <a:schemeClr val="dk1"/>
                </a:solidFill>
                <a:uFillTx/>
                <a:latin typeface="Open Sans Light"/>
                <a:ea typeface="Open Sans Light"/>
              </a:rPr>
              <a:t>Software, Applikationen und Architekturen</a:t>
            </a:r>
            <a:endParaRPr lang="en-DE" sz="2800" b="0" u="none" strike="noStrike">
              <a:solidFill>
                <a:schemeClr val="dk1"/>
              </a:solidFill>
              <a:uFillTx/>
              <a:latin typeface="Arial"/>
            </a:endParaRPr>
          </a:p>
          <a:p>
            <a:pPr indent="0" algn="ctr" defTabSz="914400">
              <a:lnSpc>
                <a:spcPct val="100000"/>
              </a:lnSpc>
              <a:buNone/>
              <a:tabLst>
                <a:tab pos="0" algn="l"/>
              </a:tabLst>
            </a:pPr>
            <a:endParaRPr lang="en-DE" sz="1200" b="0" u="none" strike="noStrike">
              <a:solidFill>
                <a:schemeClr val="dk1"/>
              </a:solidFill>
              <a:uFillTx/>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Beispiel</a:t>
            </a:r>
            <a:endParaRPr lang="en-DE" sz="2800" b="0" u="none" strike="noStrike">
              <a:solidFill>
                <a:schemeClr val="dk1"/>
              </a:solidFill>
              <a:uFillTx/>
              <a:latin typeface="Arial"/>
            </a:endParaRPr>
          </a:p>
        </p:txBody>
      </p:sp>
      <p:sp>
        <p:nvSpPr>
          <p:cNvPr id="165"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version: '3'</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services: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  webapp:</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    image: nginx:alpine</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    ports: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      - "80:80"</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  </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  database:</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    image: mysql:5.7</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    environment:</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Light"/>
                <a:ea typeface="Open Sans Light"/>
              </a:rPr>
              <a:t>      - MYSQL_ROOT_PASSWORD=secret</a:t>
            </a:r>
            <a:endParaRPr lang="en-DE" sz="13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Hauptkomponenten</a:t>
            </a:r>
            <a:endParaRPr lang="en-DE" sz="2800" b="0" u="none" strike="noStrike">
              <a:solidFill>
                <a:schemeClr val="dk1"/>
              </a:solidFill>
              <a:uFillTx/>
              <a:latin typeface="Arial"/>
            </a:endParaRPr>
          </a:p>
        </p:txBody>
      </p:sp>
      <p:sp>
        <p:nvSpPr>
          <p:cNvPr id="167"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spcBef>
                <a:spcPts val="907"/>
              </a:spcBef>
              <a:spcAft>
                <a:spcPts val="709"/>
              </a:spcAft>
              <a:buClr>
                <a:srgbClr val="595959"/>
              </a:buClr>
              <a:buFont typeface="Arial"/>
              <a:buChar char="•"/>
            </a:pPr>
            <a:r>
              <a:rPr lang="en-US" sz="1800" b="0" u="none" strike="noStrike">
                <a:solidFill>
                  <a:schemeClr val="dk2"/>
                </a:solidFill>
                <a:uFillTx/>
                <a:latin typeface="Source Code Pro Light"/>
                <a:ea typeface="Open Sans Light"/>
              </a:rPr>
              <a:t>version</a:t>
            </a:r>
            <a:r>
              <a:rPr lang="en-US" sz="1800" b="0" u="none" strike="noStrike">
                <a:solidFill>
                  <a:schemeClr val="dk2"/>
                </a:solidFill>
                <a:uFillTx/>
                <a:latin typeface="Open Sans Light"/>
                <a:ea typeface="Open Sans Light"/>
              </a:rPr>
              <a:t>: Compose-Datei-Format</a:t>
            </a:r>
            <a:endParaRPr lang="en-DE" sz="1800" b="0" u="none" strike="noStrike">
              <a:solidFill>
                <a:schemeClr val="dk1"/>
              </a:solidFill>
              <a:uFillTx/>
              <a:latin typeface="Arial"/>
            </a:endParaRPr>
          </a:p>
          <a:p>
            <a:pPr marL="457200" indent="-343080" defTabSz="914400">
              <a:lnSpc>
                <a:spcPct val="200000"/>
              </a:lnSpc>
              <a:spcBef>
                <a:spcPts val="907"/>
              </a:spcBef>
              <a:spcAft>
                <a:spcPts val="709"/>
              </a:spcAft>
              <a:buClr>
                <a:srgbClr val="595959"/>
              </a:buClr>
              <a:buFont typeface="Arial"/>
              <a:buChar char="•"/>
            </a:pPr>
            <a:r>
              <a:rPr lang="en-US" sz="1800" b="0" u="none" strike="noStrike">
                <a:solidFill>
                  <a:schemeClr val="dk2"/>
                </a:solidFill>
                <a:uFillTx/>
                <a:latin typeface="Source Code Pro Light"/>
                <a:ea typeface="Open Sans Light"/>
              </a:rPr>
              <a:t>services</a:t>
            </a:r>
            <a:r>
              <a:rPr lang="en-US" sz="1800" b="0" u="none" strike="noStrike">
                <a:solidFill>
                  <a:schemeClr val="dk2"/>
                </a:solidFill>
                <a:uFillTx/>
                <a:latin typeface="Open Sans Light"/>
                <a:ea typeface="Open Sans Light"/>
              </a:rPr>
              <a:t>: Container-Definitionen</a:t>
            </a:r>
            <a:endParaRPr lang="en-DE" sz="1800" b="0" u="none" strike="noStrike">
              <a:solidFill>
                <a:schemeClr val="dk1"/>
              </a:solidFill>
              <a:uFillTx/>
              <a:latin typeface="Arial"/>
            </a:endParaRPr>
          </a:p>
          <a:p>
            <a:pPr marL="457200" indent="-343080" defTabSz="914400">
              <a:lnSpc>
                <a:spcPct val="200000"/>
              </a:lnSpc>
              <a:spcBef>
                <a:spcPts val="907"/>
              </a:spcBef>
              <a:spcAft>
                <a:spcPts val="709"/>
              </a:spcAft>
              <a:buClr>
                <a:srgbClr val="595959"/>
              </a:buClr>
              <a:buFont typeface="Arial"/>
              <a:buChar char="•"/>
            </a:pPr>
            <a:r>
              <a:rPr lang="en-US" sz="1800" b="0" u="none" strike="noStrike">
                <a:solidFill>
                  <a:schemeClr val="dk2"/>
                </a:solidFill>
                <a:uFillTx/>
                <a:latin typeface="Source Code Pro Light"/>
                <a:ea typeface="Open Sans Light"/>
              </a:rPr>
              <a:t>networks</a:t>
            </a:r>
            <a:r>
              <a:rPr lang="en-US" sz="1800" b="0" u="none" strike="noStrike">
                <a:solidFill>
                  <a:schemeClr val="dk2"/>
                </a:solidFill>
                <a:uFillTx/>
                <a:latin typeface="Open Sans Light"/>
                <a:ea typeface="Open Sans Light"/>
              </a:rPr>
              <a:t>: Netzwerke zwischen Containern</a:t>
            </a:r>
            <a:endParaRPr lang="en-DE" sz="1800" b="0" u="none" strike="noStrike">
              <a:solidFill>
                <a:schemeClr val="dk1"/>
              </a:solidFill>
              <a:uFillTx/>
              <a:latin typeface="Arial"/>
            </a:endParaRPr>
          </a:p>
          <a:p>
            <a:pPr marL="457200" indent="-343080" defTabSz="914400">
              <a:lnSpc>
                <a:spcPct val="200000"/>
              </a:lnSpc>
              <a:spcBef>
                <a:spcPts val="907"/>
              </a:spcBef>
              <a:spcAft>
                <a:spcPts val="709"/>
              </a:spcAft>
              <a:buClr>
                <a:srgbClr val="595959"/>
              </a:buClr>
              <a:buFont typeface="Arial"/>
              <a:buChar char="•"/>
            </a:pPr>
            <a:r>
              <a:rPr lang="en-US" sz="1800" b="0" u="none" strike="noStrike">
                <a:solidFill>
                  <a:schemeClr val="dk2"/>
                </a:solidFill>
                <a:uFillTx/>
                <a:latin typeface="Source Code Pro Light"/>
                <a:ea typeface="Open Sans Light"/>
              </a:rPr>
              <a:t>volumes</a:t>
            </a:r>
            <a:r>
              <a:rPr lang="en-US" sz="1800" b="0" u="none" strike="noStrike">
                <a:solidFill>
                  <a:schemeClr val="dk2"/>
                </a:solidFill>
                <a:uFillTx/>
                <a:latin typeface="Open Sans Light"/>
                <a:ea typeface="Open Sans Light"/>
              </a:rPr>
              <a:t>: Persistente Daten</a:t>
            </a:r>
            <a:endParaRPr lang="en-DE" sz="1800" b="0" u="none" strike="noStrike">
              <a:solidFill>
                <a:schemeClr val="dk1"/>
              </a:solidFill>
              <a:uFillTx/>
              <a:latin typeface="Arial"/>
            </a:endParaRPr>
          </a:p>
          <a:p>
            <a:pPr marL="457200" indent="-343080" defTabSz="914400">
              <a:lnSpc>
                <a:spcPct val="200000"/>
              </a:lnSpc>
              <a:spcBef>
                <a:spcPts val="907"/>
              </a:spcBef>
              <a:spcAft>
                <a:spcPts val="709"/>
              </a:spcAft>
              <a:buClr>
                <a:srgbClr val="595959"/>
              </a:buClr>
              <a:buFont typeface="Arial"/>
              <a:buChar char="•"/>
            </a:pPr>
            <a:r>
              <a:rPr lang="en-US" sz="1800" b="0" u="none" strike="noStrike">
                <a:solidFill>
                  <a:schemeClr val="dk2"/>
                </a:solidFill>
                <a:uFillTx/>
                <a:latin typeface="Source Code Pro Light"/>
                <a:ea typeface="Open Sans Light"/>
              </a:rPr>
              <a:t>configs/secrets</a:t>
            </a:r>
            <a:r>
              <a:rPr lang="en-US" sz="1800" b="0" u="none" strike="noStrike">
                <a:solidFill>
                  <a:schemeClr val="dk2"/>
                </a:solidFill>
                <a:uFillTx/>
                <a:latin typeface="Open Sans Light"/>
                <a:ea typeface="Open Sans Light"/>
              </a:rPr>
              <a:t>: Konfigurationen/Geheimnisse (ab v3.3)</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Service-Konfiguration</a:t>
            </a:r>
            <a:endParaRPr lang="en-DE" sz="2800" b="0" u="none" strike="noStrike">
              <a:solidFill>
                <a:schemeClr val="dk1"/>
              </a:solidFill>
              <a:uFillTx/>
              <a:latin typeface="Arial"/>
            </a:endParaRPr>
          </a:p>
        </p:txBody>
      </p:sp>
      <p:sp>
        <p:nvSpPr>
          <p:cNvPr id="169"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services: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webapp:</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image: nginx:alpine       		# Vorhandenes Image</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build: ./webapp           		# ODER: Aus Dockerfile bauen</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ports: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 "80:80"               		# Port-Mapping</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volumes: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 ./html:/usr/share/nginx/html 		# Volume-Mounting</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environment:              		# Umgebungsvariablen</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 DEBUG=1</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depends_on:               		# Abhängigkeiten</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 database</a:t>
            </a:r>
            <a:endParaRPr lang="en-DE" sz="1300" b="0" u="none" strike="noStrike">
              <a:solidFill>
                <a:schemeClr val="dk1"/>
              </a:solidFill>
              <a:uFillTx/>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Volumes</a:t>
            </a:r>
            <a:endParaRPr lang="en-DE" sz="2800" b="0" u="none" strike="noStrike">
              <a:solidFill>
                <a:schemeClr val="dk1"/>
              </a:solidFill>
              <a:uFillTx/>
              <a:latin typeface="Arial"/>
            </a:endParaRPr>
          </a:p>
        </p:txBody>
      </p:sp>
      <p:sp>
        <p:nvSpPr>
          <p:cNvPr id="171"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services: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database:</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image: mysql:5.7</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a:t>
            </a:r>
            <a:r>
              <a:rPr lang="en-US" sz="1300" b="1" u="none" strike="noStrike">
                <a:solidFill>
                  <a:schemeClr val="dk2"/>
                </a:solidFill>
                <a:uFillTx/>
                <a:latin typeface="Source Code Pro"/>
                <a:ea typeface="Open Sans Light"/>
              </a:rPr>
              <a:t>volumes: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      - db_data:/var/lib/mysql  # Named Volume</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      - ./init:/docker-entrypoint-initdb.d  # Bind Mount</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volumes: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  db_data:  # Deklaration des Named Volume</a:t>
            </a:r>
            <a:endParaRPr lang="en-DE" sz="1300" b="0" u="none" strike="noStrike">
              <a:solidFill>
                <a:schemeClr val="dk1"/>
              </a:solidFill>
              <a:uFillTx/>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Netzwerke</a:t>
            </a:r>
            <a:endParaRPr lang="en-DE" sz="2800" b="0" u="none" strike="noStrike">
              <a:solidFill>
                <a:schemeClr val="dk1"/>
              </a:solidFill>
              <a:uFillTx/>
              <a:latin typeface="Arial"/>
            </a:endParaRPr>
          </a:p>
        </p:txBody>
      </p:sp>
      <p:sp>
        <p:nvSpPr>
          <p:cNvPr id="173"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services: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webapp:</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    networks: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      - frontend</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database:</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chemeClr val="dk2"/>
                </a:solidFill>
                <a:uFillTx/>
                <a:latin typeface="Source Code Pro"/>
                <a:ea typeface="Open Sans Light"/>
              </a:rPr>
              <a:t>    </a:t>
            </a:r>
            <a:r>
              <a:rPr lang="en-US" sz="1300" b="1" u="none" strike="noStrike">
                <a:solidFill>
                  <a:schemeClr val="dk2"/>
                </a:solidFill>
                <a:uFillTx/>
                <a:latin typeface="Source Code Pro"/>
                <a:ea typeface="Open Sans Light"/>
              </a:rPr>
              <a:t>networks: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      - backend</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networks: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  frontend:</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  backend:</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chemeClr val="dk2"/>
                </a:solidFill>
                <a:uFillTx/>
                <a:latin typeface="Source Code Pro"/>
                <a:ea typeface="Open Sans Light"/>
              </a:rPr>
              <a:t>    internal: true  # Kein Internet-Zugriff</a:t>
            </a:r>
            <a:endParaRPr lang="en-DE" sz="1300" b="0" u="none" strike="noStrike">
              <a:solidFill>
                <a:schemeClr val="dk1"/>
              </a:solidFill>
              <a:uFillTx/>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Interne Umgebungsvariablen</a:t>
            </a:r>
            <a:endParaRPr lang="en-DE" sz="2800" b="0" u="none" strike="noStrike">
              <a:solidFill>
                <a:schemeClr val="dk1"/>
              </a:solidFill>
              <a:uFillTx/>
              <a:latin typeface="Arial"/>
            </a:endParaRPr>
          </a:p>
        </p:txBody>
      </p:sp>
      <p:sp>
        <p:nvSpPr>
          <p:cNvPr id="175"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defTabSz="914400">
              <a:lnSpc>
                <a:spcPct val="115000"/>
              </a:lnSpc>
              <a:spcBef>
                <a:spcPts val="283"/>
              </a:spcBef>
              <a:spcAft>
                <a:spcPts val="283"/>
              </a:spcAft>
              <a:buNone/>
              <a:tabLst>
                <a:tab pos="0" algn="l"/>
              </a:tabLst>
            </a:pPr>
            <a:r>
              <a:rPr lang="en-US" sz="1300" b="0" u="none" strike="noStrike">
                <a:solidFill>
                  <a:srgbClr val="000000"/>
                </a:solidFill>
                <a:uFillTx/>
                <a:latin typeface="Source Code Pro"/>
                <a:ea typeface="Noto Sans CJK SC"/>
              </a:rPr>
              <a:t>services:</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0" u="none" strike="noStrike">
                <a:solidFill>
                  <a:srgbClr val="000000"/>
                </a:solidFill>
                <a:uFillTx/>
                <a:latin typeface="Source Code Pro"/>
                <a:ea typeface="Noto Sans CJK SC"/>
              </a:rPr>
              <a:t>  webapp:</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rgbClr val="000000"/>
                </a:solidFill>
                <a:uFillTx/>
                <a:latin typeface="Source Code Pro"/>
                <a:ea typeface="Noto Sans CJK SC"/>
              </a:rPr>
              <a:t>    environment:</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rgbClr val="000000"/>
                </a:solidFill>
                <a:uFillTx/>
                <a:latin typeface="Source Code Pro"/>
                <a:ea typeface="Noto Sans CJK SC"/>
              </a:rPr>
              <a:t>      - DEBUG=true</a:t>
            </a:r>
            <a:endParaRPr lang="en-DE" sz="1300" b="0" u="none" strike="noStrike">
              <a:solidFill>
                <a:schemeClr val="dk1"/>
              </a:solidFill>
              <a:uFillTx/>
              <a:latin typeface="Arial"/>
            </a:endParaRPr>
          </a:p>
          <a:p>
            <a:pPr indent="0" defTabSz="914400">
              <a:lnSpc>
                <a:spcPct val="115000"/>
              </a:lnSpc>
              <a:spcBef>
                <a:spcPts val="283"/>
              </a:spcBef>
              <a:spcAft>
                <a:spcPts val="283"/>
              </a:spcAft>
              <a:buNone/>
              <a:tabLst>
                <a:tab pos="0" algn="l"/>
              </a:tabLst>
            </a:pPr>
            <a:r>
              <a:rPr lang="en-US" sz="1300" b="1" u="none" strike="noStrike">
                <a:solidFill>
                  <a:srgbClr val="000000"/>
                </a:solidFill>
                <a:uFillTx/>
                <a:latin typeface="Source Code Pro"/>
                <a:ea typeface="Noto Sans CJK SC"/>
              </a:rPr>
              <a:t>      - API_URL=http://api:8000</a:t>
            </a:r>
            <a:endParaRPr lang="en-DE" sz="1300" b="0" u="none" strike="noStrike">
              <a:solidFill>
                <a:schemeClr val="dk1"/>
              </a:solidFill>
              <a:uFillTx/>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Verwendung einer .env-Datei</a:t>
            </a:r>
            <a:endParaRPr lang="en-DE" sz="2800" b="0" u="none" strike="noStrike">
              <a:solidFill>
                <a:schemeClr val="dk1"/>
              </a:solidFill>
              <a:uFillTx/>
              <a:latin typeface="Arial"/>
            </a:endParaRPr>
          </a:p>
        </p:txBody>
      </p:sp>
      <p:sp>
        <p:nvSpPr>
          <p:cNvPr id="177"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spcBef>
                <a:spcPts val="907"/>
              </a:spcBef>
              <a:spcAft>
                <a:spcPts val="709"/>
              </a:spcAft>
              <a:buClr>
                <a:srgbClr val="595959"/>
              </a:buClr>
              <a:buFont typeface="Arial"/>
              <a:buChar char="•"/>
            </a:pPr>
            <a:r>
              <a:rPr lang="en-US" sz="1800" b="0" u="none" strike="noStrike">
                <a:solidFill>
                  <a:schemeClr val="dk2"/>
                </a:solidFill>
                <a:uFillTx/>
                <a:latin typeface="Open Sans Light"/>
                <a:ea typeface="Open Sans Light"/>
              </a:rPr>
              <a:t>Automatisches Laden: Datei namens </a:t>
            </a:r>
            <a:r>
              <a:rPr lang="en-US" sz="1800" b="0" u="none" strike="noStrike">
                <a:solidFill>
                  <a:schemeClr val="dk2"/>
                </a:solidFill>
                <a:uFillTx/>
                <a:latin typeface="Source Code Pro Light"/>
                <a:ea typeface="Open Sans Light"/>
              </a:rPr>
              <a:t>.env</a:t>
            </a:r>
            <a:r>
              <a:rPr lang="en-US" sz="1800" b="0" u="none" strike="noStrike">
                <a:solidFill>
                  <a:schemeClr val="dk2"/>
                </a:solidFill>
                <a:uFillTx/>
                <a:latin typeface="Open Sans Light"/>
                <a:ea typeface="Open Sans Light"/>
              </a:rPr>
              <a:t> im gleichen Verzeichnis</a:t>
            </a:r>
            <a:endParaRPr lang="en-DE" sz="1800" b="0" u="none" strike="noStrike">
              <a:solidFill>
                <a:schemeClr val="dk1"/>
              </a:solidFill>
              <a:uFillTx/>
              <a:latin typeface="Arial"/>
            </a:endParaRPr>
          </a:p>
          <a:p>
            <a:pPr marL="457200" indent="-343080" defTabSz="914400">
              <a:lnSpc>
                <a:spcPct val="200000"/>
              </a:lnSpc>
              <a:spcBef>
                <a:spcPts val="907"/>
              </a:spcBef>
              <a:spcAft>
                <a:spcPts val="709"/>
              </a:spcAft>
              <a:buClr>
                <a:srgbClr val="595959"/>
              </a:buClr>
              <a:buFont typeface="Arial"/>
              <a:buChar char="•"/>
            </a:pPr>
            <a:r>
              <a:rPr lang="en-US" sz="1800" b="0" u="none" strike="noStrike">
                <a:solidFill>
                  <a:schemeClr val="dk2"/>
                </a:solidFill>
                <a:uFillTx/>
                <a:latin typeface="Open Sans Light"/>
                <a:ea typeface="Open Sans Light"/>
              </a:rPr>
              <a:t>Explizites Laden: </a:t>
            </a:r>
            <a:br>
              <a:rPr sz="1800"/>
            </a:br>
            <a:r>
              <a:rPr lang="en-US" sz="1800" b="0" u="none" strike="noStrike">
                <a:solidFill>
                  <a:schemeClr val="dk2"/>
                </a:solidFill>
                <a:uFillTx/>
                <a:latin typeface="Source Code Pro Light"/>
                <a:ea typeface="Open Sans Light"/>
              </a:rPr>
              <a:t>docker-compose --env-file ./config/.env.prod up</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Verwendung .env-Datei</a:t>
            </a:r>
            <a:endParaRPr lang="en-DE" sz="2800" b="0" u="none" strike="noStrike">
              <a:solidFill>
                <a:schemeClr val="dk1"/>
              </a:solidFill>
              <a:uFillTx/>
              <a:latin typeface="Arial"/>
            </a:endParaRPr>
          </a:p>
        </p:txBody>
      </p:sp>
      <p:sp>
        <p:nvSpPr>
          <p:cNvPr id="179"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150000"/>
              </a:lnSpc>
              <a:spcBef>
                <a:spcPts val="567"/>
              </a:spcBef>
              <a:spcAft>
                <a:spcPts val="567"/>
              </a:spcAft>
              <a:buClr>
                <a:srgbClr val="595959"/>
              </a:buClr>
              <a:buFont typeface="Arial"/>
              <a:buChar char="•"/>
            </a:pPr>
            <a:r>
              <a:rPr lang="en-US" sz="1600" b="0" u="none" strike="noStrike">
                <a:solidFill>
                  <a:srgbClr val="000000"/>
                </a:solidFill>
                <a:uFillTx/>
                <a:latin typeface="Open Sans Light"/>
                <a:ea typeface="Noto Sans CJK SC"/>
              </a:rPr>
              <a:t>Beispiel .env-Datei:</a:t>
            </a:r>
            <a:endParaRPr lang="en-DE" sz="1600" b="0" u="none" strike="noStrike">
              <a:solidFill>
                <a:schemeClr val="dk1"/>
              </a:solidFill>
              <a:uFillTx/>
              <a:latin typeface="Arial"/>
            </a:endParaRPr>
          </a:p>
          <a:p>
            <a:pPr marL="457200" indent="0" defTabSz="914400">
              <a:lnSpc>
                <a:spcPct val="150000"/>
              </a:lnSpc>
              <a:spcBef>
                <a:spcPts val="567"/>
              </a:spcBef>
              <a:spcAft>
                <a:spcPts val="567"/>
              </a:spcAft>
              <a:buNone/>
              <a:tabLst>
                <a:tab pos="0" algn="l"/>
              </a:tabLst>
            </a:pPr>
            <a:r>
              <a:rPr lang="en-US" sz="1600" b="0" u="none" strike="noStrike">
                <a:solidFill>
                  <a:srgbClr val="000000"/>
                </a:solidFill>
                <a:uFillTx/>
                <a:latin typeface="Source Code Pro"/>
                <a:ea typeface="Noto Sans CJK SC"/>
              </a:rPr>
              <a:t>TAG=1.0.1</a:t>
            </a:r>
            <a:br>
              <a:rPr sz="1600"/>
            </a:br>
            <a:r>
              <a:rPr lang="en-US" sz="1600" b="0" u="none" strike="noStrike">
                <a:solidFill>
                  <a:srgbClr val="000000"/>
                </a:solidFill>
                <a:uFillTx/>
                <a:latin typeface="Source Code Pro"/>
                <a:ea typeface="Noto Sans CJK SC"/>
              </a:rPr>
              <a:t>DB_PASSWORD=sicherespasswort</a:t>
            </a:r>
            <a:endParaRPr lang="en-DE" sz="1600" b="0" u="none" strike="noStrike">
              <a:solidFill>
                <a:schemeClr val="dk1"/>
              </a:solidFill>
              <a:uFillTx/>
              <a:latin typeface="Arial"/>
            </a:endParaRPr>
          </a:p>
          <a:p>
            <a:pPr marL="457200" indent="-343080" defTabSz="914400">
              <a:lnSpc>
                <a:spcPct val="150000"/>
              </a:lnSpc>
              <a:spcBef>
                <a:spcPts val="567"/>
              </a:spcBef>
              <a:spcAft>
                <a:spcPts val="567"/>
              </a:spcAft>
              <a:buClr>
                <a:srgbClr val="595959"/>
              </a:buClr>
              <a:buFont typeface="Arial"/>
              <a:buChar char="•"/>
              <a:tabLst>
                <a:tab pos="0" algn="l"/>
              </a:tabLst>
            </a:pPr>
            <a:r>
              <a:rPr lang="en-US" sz="1600" b="0" u="none" strike="noStrike">
                <a:solidFill>
                  <a:srgbClr val="000000"/>
                </a:solidFill>
                <a:uFillTx/>
                <a:latin typeface="Open Sans Light"/>
                <a:ea typeface="Noto Sans CJK SC"/>
              </a:rPr>
              <a:t>Verwendung:</a:t>
            </a:r>
            <a:br>
              <a:rPr sz="1600"/>
            </a:br>
            <a:r>
              <a:rPr lang="en-US" sz="1600" b="0" u="none" strike="noStrike">
                <a:solidFill>
                  <a:srgbClr val="000000"/>
                </a:solidFill>
                <a:uFillTx/>
                <a:latin typeface="Source Code Pro"/>
                <a:ea typeface="Noto Sans CJK SC"/>
              </a:rPr>
              <a:t>services:</a:t>
            </a:r>
            <a:br>
              <a:rPr sz="1600"/>
            </a:br>
            <a:r>
              <a:rPr lang="en-US" sz="1600" b="0" u="none" strike="noStrike">
                <a:solidFill>
                  <a:srgbClr val="000000"/>
                </a:solidFill>
                <a:uFillTx/>
                <a:latin typeface="Source Code Pro"/>
                <a:ea typeface="Noto Sans CJK SC"/>
              </a:rPr>
              <a:t>  webapp:</a:t>
            </a:r>
            <a:br>
              <a:rPr sz="1600"/>
            </a:br>
            <a:r>
              <a:rPr lang="en-US" sz="1600" b="0" u="none" strike="noStrike">
                <a:solidFill>
                  <a:srgbClr val="000000"/>
                </a:solidFill>
                <a:uFillTx/>
                <a:latin typeface="Source Code Pro"/>
                <a:ea typeface="Noto Sans CJK SC"/>
              </a:rPr>
              <a:t>    image: myapp:${TAG:-latest}</a:t>
            </a:r>
            <a:br>
              <a:rPr sz="1600"/>
            </a:br>
            <a:r>
              <a:rPr lang="en-US" sz="1600" b="0" u="none" strike="noStrike">
                <a:solidFill>
                  <a:srgbClr val="000000"/>
                </a:solidFill>
                <a:uFillTx/>
                <a:latin typeface="Source Code Pro"/>
                <a:ea typeface="Noto Sans CJK SC"/>
              </a:rPr>
              <a:t>    environment:</a:t>
            </a:r>
            <a:br>
              <a:rPr sz="1600"/>
            </a:br>
            <a:r>
              <a:rPr lang="en-US" sz="1600" b="0" u="none" strike="noStrike">
                <a:solidFill>
                  <a:srgbClr val="000000"/>
                </a:solidFill>
                <a:uFillTx/>
                <a:latin typeface="Source Code Pro"/>
                <a:ea typeface="Noto Sans CJK SC"/>
              </a:rPr>
              <a:t>      - DB_PASSWORD=${DB_PASSWORD}</a:t>
            </a:r>
            <a:endParaRPr lang="en-DE" sz="16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Wichtige Befehle</a:t>
            </a:r>
            <a:endParaRPr lang="en-DE" sz="2800" b="0" u="none" strike="noStrike">
              <a:solidFill>
                <a:schemeClr val="dk1"/>
              </a:solidFill>
              <a:uFillTx/>
              <a:latin typeface="Arial"/>
            </a:endParaRPr>
          </a:p>
        </p:txBody>
      </p:sp>
      <p:sp>
        <p:nvSpPr>
          <p:cNvPr id="181"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spcBef>
                <a:spcPts val="340"/>
              </a:spcBef>
              <a:spcAft>
                <a:spcPts val="142"/>
              </a:spcAft>
              <a:buClr>
                <a:srgbClr val="595959"/>
              </a:buClr>
              <a:buFont typeface="Arial"/>
              <a:buChar char="•"/>
            </a:pPr>
            <a:r>
              <a:rPr lang="en-US" sz="1800" b="0" u="none" strike="noStrike">
                <a:solidFill>
                  <a:schemeClr val="dk2"/>
                </a:solidFill>
                <a:uFillTx/>
                <a:latin typeface="Source Code Pro Light"/>
                <a:ea typeface="Open Sans Light"/>
              </a:rPr>
              <a:t>docker-compose up</a:t>
            </a:r>
            <a:r>
              <a:rPr lang="en-US" sz="1800" b="0" u="none" strike="noStrike">
                <a:solidFill>
                  <a:schemeClr val="dk2"/>
                </a:solidFill>
                <a:uFillTx/>
                <a:latin typeface="Open Sans Light"/>
                <a:ea typeface="Open Sans Light"/>
              </a:rPr>
              <a:t>: Services starten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chemeClr val="dk2"/>
                </a:solidFill>
                <a:uFillTx/>
                <a:latin typeface="Source Code Pro Light"/>
                <a:ea typeface="Open Sans Light"/>
              </a:rPr>
              <a:t>docker-compose down</a:t>
            </a:r>
            <a:r>
              <a:rPr lang="en-US" sz="1800" b="0" u="none" strike="noStrike">
                <a:solidFill>
                  <a:schemeClr val="dk2"/>
                </a:solidFill>
                <a:uFillTx/>
                <a:latin typeface="Open Sans Light"/>
                <a:ea typeface="Open Sans Light"/>
              </a:rPr>
              <a:t>: Services stoppen und entfernen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chemeClr val="dk2"/>
                </a:solidFill>
                <a:uFillTx/>
                <a:latin typeface="Source Code Pro Light"/>
                <a:ea typeface="Open Sans Light"/>
              </a:rPr>
              <a:t>docker-compose ps</a:t>
            </a:r>
            <a:r>
              <a:rPr lang="en-US" sz="1800" b="0" u="none" strike="noStrike">
                <a:solidFill>
                  <a:schemeClr val="dk2"/>
                </a:solidFill>
                <a:uFillTx/>
                <a:latin typeface="Open Sans Light"/>
                <a:ea typeface="Open Sans Light"/>
              </a:rPr>
              <a:t>: Status der Services anzeigen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chemeClr val="dk2"/>
                </a:solidFill>
                <a:uFillTx/>
                <a:latin typeface="Source Code Pro Light"/>
                <a:ea typeface="Open Sans Light"/>
              </a:rPr>
              <a:t>docker-compose logs</a:t>
            </a:r>
            <a:r>
              <a:rPr lang="en-US" sz="1800" b="0" u="none" strike="noStrike">
                <a:solidFill>
                  <a:schemeClr val="dk2"/>
                </a:solidFill>
                <a:uFillTx/>
                <a:latin typeface="Open Sans Light"/>
                <a:ea typeface="Open Sans Light"/>
              </a:rPr>
              <a:t>: Logs anzeigen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chemeClr val="dk2"/>
                </a:solidFill>
                <a:uFillTx/>
                <a:latin typeface="Source Code Pro Light"/>
                <a:ea typeface="Open Sans Light"/>
              </a:rPr>
              <a:t>docker-compose exec</a:t>
            </a:r>
            <a:r>
              <a:rPr lang="en-US" sz="1800" b="0" u="none" strike="noStrike">
                <a:solidFill>
                  <a:schemeClr val="dk2"/>
                </a:solidFill>
                <a:uFillTx/>
                <a:latin typeface="Open Sans Light"/>
                <a:ea typeface="Open Sans Light"/>
              </a:rPr>
              <a:t>: Befehle in Containern ausführen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chemeClr val="dk2"/>
                </a:solidFill>
                <a:uFillTx/>
                <a:latin typeface="Source Code Pro Light"/>
                <a:ea typeface="Open Sans Light"/>
              </a:rPr>
              <a:t>docker-compose build</a:t>
            </a:r>
            <a:r>
              <a:rPr lang="en-US" sz="1800" b="0" u="none" strike="noStrike">
                <a:solidFill>
                  <a:schemeClr val="dk2"/>
                </a:solidFill>
                <a:uFillTx/>
                <a:latin typeface="Open Sans Light"/>
                <a:ea typeface="Open Sans Light"/>
              </a:rPr>
              <a:t>: Services bauen</a:t>
            </a:r>
            <a:endParaRPr lang="en-DE" sz="1800" b="0" u="none" strike="noStrike">
              <a:solidFill>
                <a:schemeClr val="dk1"/>
              </a:solidFill>
              <a:uFillTx/>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Best Practices</a:t>
            </a:r>
            <a:endParaRPr lang="en-DE" sz="2800" b="0" u="none" strike="noStrike">
              <a:solidFill>
                <a:schemeClr val="dk1"/>
              </a:solidFill>
              <a:uFillTx/>
              <a:latin typeface="Arial"/>
            </a:endParaRPr>
          </a:p>
        </p:txBody>
      </p:sp>
      <p:sp>
        <p:nvSpPr>
          <p:cNvPr id="183"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Service-Namen sinnvoll wählen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Abhängigkeiten klar definieren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Umgebungsvariablen für Konfiguration nutzen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Netzwerke für Isolation verwenden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Volumes für persistente Daten einsetzen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Healthchecks für Zuverlässigkeit implementieren</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Google Shape;74;p15"/>
          <p:cNvPicPr/>
          <p:nvPr/>
        </p:nvPicPr>
        <p:blipFill>
          <a:blip r:embed="rId3"/>
          <a:stretch/>
        </p:blipFill>
        <p:spPr>
          <a:xfrm>
            <a:off x="-73080" y="-15840"/>
            <a:ext cx="9212400" cy="5185800"/>
          </a:xfrm>
          <a:prstGeom prst="rect">
            <a:avLst/>
          </a:prstGeom>
          <a:noFill/>
          <a:ln w="0">
            <a:noFill/>
          </a:ln>
        </p:spPr>
      </p:pic>
      <p:sp>
        <p:nvSpPr>
          <p:cNvPr id="83" name="PlaceHolder 1"/>
          <p:cNvSpPr>
            <a:spLocks noGrp="1"/>
          </p:cNvSpPr>
          <p:nvPr>
            <p:ph type="title"/>
          </p:nvPr>
        </p:nvSpPr>
        <p:spPr>
          <a:xfrm>
            <a:off x="68400" y="4205880"/>
            <a:ext cx="76176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 sz="2800" b="0" u="none" strike="noStrike">
                <a:solidFill>
                  <a:srgbClr val="FFFFFF"/>
                </a:solidFill>
                <a:uFillTx/>
                <a:latin typeface="Open Sans Light"/>
                <a:ea typeface="Open Sans Light"/>
              </a:rPr>
              <a:t>Monoliten</a:t>
            </a:r>
            <a:endParaRPr lang="en-DE" sz="2800" b="0" u="none" strike="noStrike">
              <a:solidFill>
                <a:schemeClr val="dk1"/>
              </a:solidFill>
              <a:uFillTx/>
              <a:latin typeface="Arial"/>
            </a:endParaRPr>
          </a:p>
        </p:txBody>
      </p:sp>
      <p:sp>
        <p:nvSpPr>
          <p:cNvPr id="84" name="PlaceHolder 2"/>
          <p:cNvSpPr>
            <a:spLocks noGrp="1"/>
          </p:cNvSpPr>
          <p:nvPr>
            <p:ph/>
          </p:nvPr>
        </p:nvSpPr>
        <p:spPr>
          <a:xfrm>
            <a:off x="68400" y="4639680"/>
            <a:ext cx="8519400" cy="457200"/>
          </a:xfrm>
          <a:prstGeom prst="rect">
            <a:avLst/>
          </a:prstGeom>
          <a:noFill/>
          <a:ln w="0">
            <a:noFill/>
          </a:ln>
        </p:spPr>
        <p:txBody>
          <a:bodyPr lIns="91440" tIns="91440" rIns="91440" bIns="91440" anchor="t">
            <a:noAutofit/>
          </a:bodyPr>
          <a:lstStyle/>
          <a:p>
            <a:pPr indent="0" defTabSz="914400">
              <a:lnSpc>
                <a:spcPct val="150000"/>
              </a:lnSpc>
              <a:spcAft>
                <a:spcPts val="1599"/>
              </a:spcAft>
              <a:buNone/>
              <a:tabLst>
                <a:tab pos="0" algn="l"/>
              </a:tabLst>
            </a:pPr>
            <a:r>
              <a:rPr lang="de" sz="1800" b="0" u="none" strike="noStrike">
                <a:solidFill>
                  <a:srgbClr val="FFFFFF"/>
                </a:solidFill>
                <a:uFillTx/>
                <a:latin typeface="Open Sans Light"/>
                <a:ea typeface="Open Sans Light"/>
              </a:rPr>
              <a:t>Oldies but goldies</a:t>
            </a:r>
            <a:endParaRPr lang="en-DE" sz="1800" b="0" u="none" strike="noStrike">
              <a:solidFill>
                <a:schemeClr val="dk1"/>
              </a:solidFill>
              <a:uFillTx/>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Health Checks</a:t>
            </a:r>
            <a:endParaRPr lang="en-DE" sz="2800" b="0" u="none" strike="noStrike">
              <a:solidFill>
                <a:schemeClr val="dk1"/>
              </a:solidFill>
              <a:uFillTx/>
              <a:latin typeface="Arial"/>
            </a:endParaRPr>
          </a:p>
        </p:txBody>
      </p:sp>
      <p:sp>
        <p:nvSpPr>
          <p:cNvPr id="185"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Mechanismen zur Überwachung der Gesundheit eines Containers </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Regelmäßig ausgeführte Befehle, die den Status überprüfen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Konfigurierbar mit Intervall, Timeout und Wiederholungen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Container kann als gesund, ungesund oder beginnend markiert werden</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Vorteile von Health Checks</a:t>
            </a:r>
            <a:endParaRPr lang="en-DE" sz="2800" b="0" u="none" strike="noStrike">
              <a:solidFill>
                <a:schemeClr val="dk1"/>
              </a:solidFill>
              <a:uFillTx/>
              <a:latin typeface="Arial"/>
            </a:endParaRPr>
          </a:p>
        </p:txBody>
      </p:sp>
      <p:sp>
        <p:nvSpPr>
          <p:cNvPr id="187"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Erkennung von steckengebliebenen oder fehlerhaften Containern </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Automatische Wiederherstellung möglich (mit restart-Policies) </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Abhängigkeiten zwischen Diensten korrekt steuern</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Grenzen von Docker Compose</a:t>
            </a:r>
            <a:endParaRPr lang="en-DE" sz="2800" b="0" u="none" strike="noStrike">
              <a:solidFill>
                <a:schemeClr val="dk1"/>
              </a:solidFill>
              <a:uFillTx/>
              <a:latin typeface="Arial"/>
            </a:endParaRPr>
          </a:p>
        </p:txBody>
      </p:sp>
      <p:sp>
        <p:nvSpPr>
          <p:cNvPr id="189"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marL="114120" indent="0" defTabSz="914400">
              <a:lnSpc>
                <a:spcPct val="200000"/>
              </a:lnSpc>
              <a:spcBef>
                <a:spcPts val="340"/>
              </a:spcBef>
              <a:spcAft>
                <a:spcPts val="142"/>
              </a:spcAft>
              <a:buNone/>
            </a:pPr>
            <a:r>
              <a:rPr lang="en-US" sz="1800" b="1" u="none" strike="noStrike">
                <a:solidFill>
                  <a:srgbClr val="000000"/>
                </a:solidFill>
                <a:uFillTx/>
                <a:latin typeface="Open Sans Light"/>
                <a:ea typeface="Noto Sans CJK SC"/>
              </a:rPr>
              <a:t>Begrenzungen</a:t>
            </a:r>
            <a:endParaRPr lang="en-DE" sz="1800" b="0" u="none" strike="noStrike">
              <a:solidFill>
                <a:schemeClr val="dk1"/>
              </a:solidFill>
              <a:uFillTx/>
              <a:latin typeface="Arial"/>
            </a:endParaRPr>
          </a:p>
          <a:p>
            <a:pPr marL="399960" indent="-28584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Einfacher Orchestrator, kein vollständiger Cluster-Manager</a:t>
            </a:r>
            <a:endParaRPr lang="en-DE" sz="1800" b="0" u="none" strike="noStrike">
              <a:solidFill>
                <a:schemeClr val="dk1"/>
              </a:solidFill>
              <a:uFillTx/>
              <a:latin typeface="Arial"/>
            </a:endParaRPr>
          </a:p>
          <a:p>
            <a:pPr marL="399960" indent="-28584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Eingeschränkte Skalierbarkeit</a:t>
            </a:r>
            <a:endParaRPr lang="en-DE" sz="1800" b="0" u="none" strike="noStrike">
              <a:solidFill>
                <a:schemeClr val="dk1"/>
              </a:solidFill>
              <a:uFillTx/>
              <a:latin typeface="Arial"/>
            </a:endParaRPr>
          </a:p>
          <a:p>
            <a:pPr marL="114120" indent="0" defTabSz="914400">
              <a:lnSpc>
                <a:spcPct val="200000"/>
              </a:lnSpc>
              <a:spcBef>
                <a:spcPts val="340"/>
              </a:spcBef>
              <a:spcAft>
                <a:spcPts val="142"/>
              </a:spcAft>
              <a:buNone/>
            </a:pPr>
            <a:r>
              <a:rPr lang="en-US" sz="1800" b="1" u="none" strike="noStrike">
                <a:solidFill>
                  <a:srgbClr val="000000"/>
                </a:solidFill>
                <a:uFillTx/>
                <a:latin typeface="Open Sans Light"/>
                <a:ea typeface="Noto Sans CJK SC"/>
              </a:rPr>
              <a:t>Alternativen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Kubernetes: Umfassendere Container-Orchestrierung</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Amazon ECS/EKS: Cloud-basierte Container-Services</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p:nvPr>
        </p:nvSpPr>
        <p:spPr>
          <a:xfrm>
            <a:off x="457200" y="1203480"/>
            <a:ext cx="8229240" cy="2982600"/>
          </a:xfrm>
          <a:prstGeom prst="rect">
            <a:avLst/>
          </a:prstGeom>
          <a:noFill/>
          <a:ln w="0">
            <a:noFill/>
          </a:ln>
        </p:spPr>
        <p:txBody>
          <a:bodyPr lIns="91440" tIns="91440" rIns="91440" bIns="91440" anchor="t">
            <a:noAutofit/>
          </a:bodyPr>
          <a:lstStyle/>
          <a:p>
            <a:pPr indent="0" defTabSz="914400">
              <a:lnSpc>
                <a:spcPct val="150000"/>
              </a:lnSpc>
              <a:buNone/>
            </a:pPr>
            <a:r>
              <a:rPr lang="en-US" sz="2000" b="0" u="none" strike="noStrike">
                <a:solidFill>
                  <a:schemeClr val="dk1"/>
                </a:solidFill>
                <a:uFillTx/>
                <a:latin typeface="Open Sans Light"/>
                <a:ea typeface="Open Sans Light"/>
              </a:rPr>
              <a:t>Docker Compose vereinfacht Multi-Container-Anwendungen</a:t>
            </a:r>
            <a:endParaRPr lang="en-DE" sz="2000" b="0" u="none" strike="noStrike">
              <a:solidFill>
                <a:schemeClr val="dk1"/>
              </a:solidFill>
              <a:uFillTx/>
              <a:latin typeface="Arial"/>
            </a:endParaRPr>
          </a:p>
          <a:p>
            <a:pPr indent="0" defTabSz="914400">
              <a:lnSpc>
                <a:spcPct val="150000"/>
              </a:lnSpc>
              <a:buNone/>
            </a:pPr>
            <a:r>
              <a:rPr lang="en-US" sz="2000" b="0" u="none" strike="noStrike">
                <a:solidFill>
                  <a:schemeClr val="dk1"/>
                </a:solidFill>
                <a:uFillTx/>
                <a:latin typeface="Open Sans Light"/>
                <a:ea typeface="Open Sans Light"/>
              </a:rPr>
              <a:t>Deklarativer Ansatz mit YAML</a:t>
            </a:r>
            <a:endParaRPr lang="en-DE" sz="2000" b="0" u="none" strike="noStrike">
              <a:solidFill>
                <a:schemeClr val="dk1"/>
              </a:solidFill>
              <a:uFillTx/>
              <a:latin typeface="Arial"/>
            </a:endParaRPr>
          </a:p>
          <a:p>
            <a:pPr indent="0" defTabSz="914400">
              <a:lnSpc>
                <a:spcPct val="150000"/>
              </a:lnSpc>
              <a:buNone/>
            </a:pPr>
            <a:r>
              <a:rPr lang="en-US" sz="2000" b="0" u="none" strike="noStrike">
                <a:solidFill>
                  <a:schemeClr val="dk1"/>
                </a:solidFill>
                <a:uFillTx/>
                <a:latin typeface="Open Sans Light"/>
                <a:ea typeface="Open Sans Light"/>
              </a:rPr>
              <a:t>Ideal für:</a:t>
            </a:r>
            <a:endParaRPr lang="en-DE" sz="2000" b="0" u="none" strike="noStrike">
              <a:solidFill>
                <a:schemeClr val="dk1"/>
              </a:solidFill>
              <a:uFillTx/>
              <a:latin typeface="Arial"/>
            </a:endParaRPr>
          </a:p>
          <a:p>
            <a:pPr marL="457200" indent="0" defTabSz="914400">
              <a:lnSpc>
                <a:spcPct val="150000"/>
              </a:lnSpc>
              <a:buNone/>
            </a:pPr>
            <a:r>
              <a:rPr lang="en-US" sz="1800" b="0" u="none" strike="noStrike">
                <a:solidFill>
                  <a:schemeClr val="dk1"/>
                </a:solidFill>
                <a:uFillTx/>
                <a:latin typeface="Open Sans Light"/>
                <a:ea typeface="Open Sans Light"/>
              </a:rPr>
              <a:t>Entwicklungsumgebungen</a:t>
            </a:r>
            <a:endParaRPr lang="en-DE" sz="1800" b="0" u="none" strike="noStrike">
              <a:solidFill>
                <a:schemeClr val="dk1"/>
              </a:solidFill>
              <a:uFillTx/>
              <a:latin typeface="Arial"/>
            </a:endParaRPr>
          </a:p>
          <a:p>
            <a:pPr marL="457200" indent="0" defTabSz="914400">
              <a:lnSpc>
                <a:spcPct val="150000"/>
              </a:lnSpc>
              <a:buNone/>
            </a:pPr>
            <a:r>
              <a:rPr lang="en-US" sz="1800" b="0" u="none" strike="noStrike">
                <a:solidFill>
                  <a:schemeClr val="dk1"/>
                </a:solidFill>
                <a:uFillTx/>
                <a:latin typeface="Open Sans Light"/>
                <a:ea typeface="Open Sans Light"/>
              </a:rPr>
              <a:t>Einfache Staging/Produktions-Deployments</a:t>
            </a:r>
            <a:endParaRPr lang="en-DE" sz="1800" b="0" u="none" strike="noStrike">
              <a:solidFill>
                <a:schemeClr val="dk1"/>
              </a:solidFill>
              <a:uFillTx/>
              <a:latin typeface="Arial"/>
            </a:endParaRPr>
          </a:p>
          <a:p>
            <a:pPr marL="457200" indent="0" defTabSz="914400">
              <a:lnSpc>
                <a:spcPct val="150000"/>
              </a:lnSpc>
              <a:buNone/>
            </a:pPr>
            <a:r>
              <a:rPr lang="en-US" sz="1800" b="0" u="none" strike="noStrike">
                <a:solidFill>
                  <a:schemeClr val="dk1"/>
                </a:solidFill>
                <a:uFillTx/>
                <a:latin typeface="Open Sans Light"/>
                <a:ea typeface="Open Sans Light"/>
              </a:rPr>
              <a:t>CI/CD-Pipelines</a:t>
            </a:r>
            <a:endParaRPr lang="en-DE" sz="1800" b="0" u="none" strike="noStrike">
              <a:solidFill>
                <a:schemeClr val="dk1"/>
              </a:solidFill>
              <a:uFillTx/>
              <a:latin typeface="Arial"/>
            </a:endParaRPr>
          </a:p>
          <a:p>
            <a:pPr marL="457200" indent="0" defTabSz="914400">
              <a:lnSpc>
                <a:spcPct val="150000"/>
              </a:lnSpc>
              <a:buNone/>
            </a:pPr>
            <a:r>
              <a:rPr lang="en-US" sz="1800" b="0" u="none" strike="noStrike">
                <a:solidFill>
                  <a:schemeClr val="dk1"/>
                </a:solidFill>
                <a:uFillTx/>
                <a:latin typeface="Open Sans Light"/>
                <a:ea typeface="Open Sans Light"/>
              </a:rPr>
              <a:t>Lokale Tests</a:t>
            </a:r>
            <a:endParaRPr lang="en-DE" sz="1800" b="0" u="none" strike="noStrike">
              <a:solidFill>
                <a:schemeClr val="dk1"/>
              </a:solidFill>
              <a:uFillTx/>
              <a:latin typeface="Arial"/>
            </a:endParaRPr>
          </a:p>
        </p:txBody>
      </p:sp>
      <p:sp>
        <p:nvSpPr>
          <p:cNvPr id="191" name="PlaceHolder 1"/>
          <p:cNvSpPr/>
          <p:nvPr/>
        </p:nvSpPr>
        <p:spPr>
          <a:xfrm>
            <a:off x="311760" y="444960"/>
            <a:ext cx="7682400" cy="609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US" sz="2800" b="0" u="none" strike="noStrike">
                <a:solidFill>
                  <a:schemeClr val="dk1"/>
                </a:solidFill>
                <a:uFillTx/>
                <a:latin typeface="Open Sans Light"/>
                <a:ea typeface="Open Sans Light"/>
              </a:rPr>
              <a:t>Fazit</a:t>
            </a:r>
            <a:endParaRPr lang="en-US" sz="28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p:cNvSpPr>
          <p:nvPr>
            <p:ph type="subTitle"/>
          </p:nvPr>
        </p:nvSpPr>
        <p:spPr>
          <a:xfrm>
            <a:off x="381960" y="3725280"/>
            <a:ext cx="8519400" cy="791640"/>
          </a:xfrm>
          <a:prstGeom prst="rect">
            <a:avLst/>
          </a:prstGeom>
          <a:noFill/>
          <a:ln w="0">
            <a:noFill/>
          </a:ln>
        </p:spPr>
        <p:txBody>
          <a:bodyPr lIns="91440" tIns="91440" rIns="91440" bIns="91440" anchor="t">
            <a:noAutofit/>
          </a:bodyPr>
          <a:lstStyle/>
          <a:p>
            <a:pPr marL="114120" algn="ctr" defTabSz="914400">
              <a:lnSpc>
                <a:spcPct val="100000"/>
              </a:lnSpc>
              <a:spcBef>
                <a:spcPts val="1001"/>
              </a:spcBef>
              <a:buClr>
                <a:srgbClr val="595959"/>
              </a:buClr>
              <a:tabLst>
                <a:tab pos="0" algn="l"/>
              </a:tabLst>
            </a:pPr>
            <a:r>
              <a:rPr lang="en-US" sz="2800" b="0" u="none" strike="noStrike" dirty="0">
                <a:solidFill>
                  <a:schemeClr val="dk2"/>
                </a:solidFill>
                <a:uFillTx/>
                <a:latin typeface="Open Sans Light"/>
                <a:ea typeface="Open Sans Light"/>
              </a:rPr>
              <a:t>CI/CD </a:t>
            </a:r>
            <a:r>
              <a:rPr lang="en-US" sz="2800" b="0" u="none" strike="noStrike" dirty="0" err="1">
                <a:solidFill>
                  <a:schemeClr val="dk2"/>
                </a:solidFill>
                <a:uFillTx/>
                <a:latin typeface="Open Sans Light"/>
                <a:ea typeface="Open Sans Light"/>
              </a:rPr>
              <a:t>mit</a:t>
            </a:r>
            <a:r>
              <a:rPr lang="en-US" sz="2800" b="0" u="none" strike="noStrike" dirty="0">
                <a:solidFill>
                  <a:schemeClr val="dk2"/>
                </a:solidFill>
                <a:uFillTx/>
                <a:latin typeface="Open Sans Light"/>
                <a:ea typeface="Open Sans Light"/>
              </a:rPr>
              <a:t> Docker</a:t>
            </a:r>
            <a:endParaRPr lang="en-US" sz="2800" b="0" u="none" strike="noStrike" dirty="0">
              <a:solidFill>
                <a:srgbClr val="000000"/>
              </a:solidFill>
              <a:uFillTx/>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8880" cy="85824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CI/CD-Prozess mit Docker</a:t>
            </a:r>
            <a:endParaRPr lang="en-DE" sz="2800" b="0" u="none" strike="noStrike">
              <a:solidFill>
                <a:schemeClr val="dk1"/>
              </a:solidFill>
              <a:uFillTx/>
              <a:latin typeface="Arial"/>
            </a:endParaRPr>
          </a:p>
        </p:txBody>
      </p:sp>
      <p:sp>
        <p:nvSpPr>
          <p:cNvPr id="194" name="PlaceHolder 2"/>
          <p:cNvSpPr>
            <a:spLocks noGrp="1"/>
          </p:cNvSpPr>
          <p:nvPr>
            <p:ph/>
          </p:nvPr>
        </p:nvSpPr>
        <p:spPr>
          <a:xfrm>
            <a:off x="457200" y="1203480"/>
            <a:ext cx="8228880" cy="2982600"/>
          </a:xfrm>
          <a:prstGeom prst="rect">
            <a:avLst/>
          </a:prstGeom>
          <a:noFill/>
          <a:ln w="0">
            <a:noFill/>
          </a:ln>
        </p:spPr>
        <p:txBody>
          <a:bodyPr lIns="91440" tIns="91440" rIns="91440" bIns="91440" anchor="t">
            <a:noAutofit/>
          </a:bodyPr>
          <a:lstStyle/>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Code wird in Git Repository gepusht</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Automatisierter Build eines Docker Images</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Automatisierte Tests innerhalb eines Containers</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Push des Images in eine Registry (Docker Hub)</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pPr>
            <a:r>
              <a:rPr lang="en-US" sz="1800" b="0" u="none" strike="noStrike">
                <a:solidFill>
                  <a:srgbClr val="000000"/>
                </a:solidFill>
                <a:uFillTx/>
                <a:latin typeface="Open Sans Light"/>
                <a:ea typeface="Noto Sans CJK SC"/>
              </a:rPr>
              <a:t>Deployment über Docker Compose</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8880" cy="85824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Multi-Stage Builds</a:t>
            </a:r>
            <a:endParaRPr lang="en-DE" sz="2800" b="0" u="none" strike="noStrike">
              <a:solidFill>
                <a:schemeClr val="dk1"/>
              </a:solidFill>
              <a:uFillTx/>
              <a:latin typeface="Arial"/>
            </a:endParaRPr>
          </a:p>
        </p:txBody>
      </p:sp>
      <p:sp>
        <p:nvSpPr>
          <p:cNvPr id="196" name="PlaceHolder 2"/>
          <p:cNvSpPr>
            <a:spLocks noGrp="1"/>
          </p:cNvSpPr>
          <p:nvPr>
            <p:ph/>
          </p:nvPr>
        </p:nvSpPr>
        <p:spPr>
          <a:xfrm>
            <a:off x="457200" y="1203480"/>
            <a:ext cx="8228880" cy="2982600"/>
          </a:xfrm>
          <a:prstGeom prst="rect">
            <a:avLst/>
          </a:prstGeom>
          <a:noFill/>
          <a:ln w="0">
            <a:noFill/>
          </a:ln>
        </p:spPr>
        <p:txBody>
          <a:bodyPr lIns="91440" tIns="91440" rIns="91440" bIns="91440" anchor="t">
            <a:noAutofit/>
          </a:bodyPr>
          <a:lstStyle/>
          <a:p>
            <a:pPr marL="114120" indent="0" defTabSz="914400">
              <a:lnSpc>
                <a:spcPct val="200000"/>
              </a:lnSpc>
              <a:spcBef>
                <a:spcPts val="340"/>
              </a:spcBef>
              <a:spcAft>
                <a:spcPts val="142"/>
              </a:spcAft>
              <a:buNone/>
              <a:tabLst>
                <a:tab pos="0" algn="l"/>
              </a:tabLst>
            </a:pPr>
            <a:r>
              <a:rPr lang="en-US" sz="1800" b="0" u="none" strike="noStrike">
                <a:solidFill>
                  <a:srgbClr val="000000"/>
                </a:solidFill>
                <a:uFillTx/>
                <a:latin typeface="Open Sans Light"/>
                <a:ea typeface="Noto Sans CJK SC"/>
              </a:rPr>
              <a:t>Was sind Multi-Stage-Builds?</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tabLst>
                <a:tab pos="0" algn="l"/>
              </a:tabLst>
            </a:pPr>
            <a:r>
              <a:rPr lang="en-US" sz="1800" b="0" u="none" strike="noStrike">
                <a:solidFill>
                  <a:srgbClr val="000000"/>
                </a:solidFill>
                <a:uFillTx/>
                <a:latin typeface="Open Sans Light"/>
                <a:ea typeface="Noto Sans CJK SC"/>
              </a:rPr>
              <a:t>Mehrere FROM-Anweisungen in einem Dockerfile</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tabLst>
                <a:tab pos="0" algn="l"/>
              </a:tabLst>
            </a:pPr>
            <a:r>
              <a:rPr lang="en-US" sz="1800" b="0" u="none" strike="noStrike">
                <a:solidFill>
                  <a:srgbClr val="000000"/>
                </a:solidFill>
                <a:uFillTx/>
                <a:latin typeface="Open Sans Light"/>
                <a:ea typeface="Noto Sans CJK SC"/>
              </a:rPr>
              <a:t>Jede Stage kann unterschiedliche Base-Images verwenden</a:t>
            </a:r>
            <a:endParaRPr lang="en-DE" sz="1800" b="0" u="none" strike="noStrike">
              <a:solidFill>
                <a:schemeClr val="dk1"/>
              </a:solidFill>
              <a:uFillTx/>
              <a:latin typeface="Arial"/>
            </a:endParaRPr>
          </a:p>
          <a:p>
            <a:pPr marL="457200" indent="-343080" defTabSz="914400">
              <a:lnSpc>
                <a:spcPct val="200000"/>
              </a:lnSpc>
              <a:spcBef>
                <a:spcPts val="340"/>
              </a:spcBef>
              <a:spcAft>
                <a:spcPts val="142"/>
              </a:spcAft>
              <a:buClr>
                <a:srgbClr val="595959"/>
              </a:buClr>
              <a:buFont typeface="Arial"/>
              <a:buChar char="•"/>
              <a:tabLst>
                <a:tab pos="0" algn="l"/>
              </a:tabLst>
            </a:pPr>
            <a:r>
              <a:rPr lang="en-US" sz="1800" b="0" u="none" strike="noStrike">
                <a:solidFill>
                  <a:srgbClr val="000000"/>
                </a:solidFill>
                <a:uFillTx/>
                <a:latin typeface="Open Sans Light"/>
                <a:ea typeface="Noto Sans CJK SC"/>
              </a:rPr>
              <a:t>Dateien können von einer Stage in die nächste kopiert werden</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8880" cy="85824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Multi-Stage Builds</a:t>
            </a:r>
            <a:endParaRPr lang="en-DE" sz="2800" b="0" u="none" strike="noStrike">
              <a:solidFill>
                <a:schemeClr val="dk1"/>
              </a:solidFill>
              <a:uFillTx/>
              <a:latin typeface="Arial"/>
            </a:endParaRPr>
          </a:p>
        </p:txBody>
      </p:sp>
      <p:sp>
        <p:nvSpPr>
          <p:cNvPr id="198" name="PlaceHolder 2"/>
          <p:cNvSpPr>
            <a:spLocks noGrp="1"/>
          </p:cNvSpPr>
          <p:nvPr>
            <p:ph/>
          </p:nvPr>
        </p:nvSpPr>
        <p:spPr>
          <a:xfrm>
            <a:off x="457200" y="1203480"/>
            <a:ext cx="8228880" cy="2982600"/>
          </a:xfrm>
          <a:prstGeom prst="rect">
            <a:avLst/>
          </a:prstGeom>
          <a:noFill/>
          <a:ln w="0">
            <a:noFill/>
          </a:ln>
        </p:spPr>
        <p:txBody>
          <a:bodyPr lIns="91440" tIns="91440" rIns="91440" bIns="91440" anchor="t">
            <a:noAutofit/>
          </a:bodyPr>
          <a:lstStyle/>
          <a:p>
            <a:pPr marL="114120" indent="0" defTabSz="914400">
              <a:lnSpc>
                <a:spcPct val="200000"/>
              </a:lnSpc>
              <a:spcBef>
                <a:spcPts val="340"/>
              </a:spcBef>
              <a:spcAft>
                <a:spcPts val="142"/>
              </a:spcAft>
              <a:buNone/>
              <a:tabLst>
                <a:tab pos="0" algn="l"/>
              </a:tabLst>
            </a:pPr>
            <a:r>
              <a:rPr lang="en-US" sz="1800" b="0" u="none" strike="noStrike">
                <a:solidFill>
                  <a:srgbClr val="000000"/>
                </a:solidFill>
                <a:uFillTx/>
                <a:latin typeface="Open Sans Light"/>
                <a:ea typeface="Noto Sans CJK SC"/>
              </a:rPr>
              <a:t>Vorteile:</a:t>
            </a:r>
            <a:endParaRPr lang="en-DE" sz="1800" b="0" u="none" strike="noStrike">
              <a:solidFill>
                <a:schemeClr val="dk1"/>
              </a:solidFill>
              <a:uFillTx/>
              <a:latin typeface="Arial"/>
            </a:endParaRPr>
          </a:p>
          <a:p>
            <a:pPr marL="399960" indent="-285840" defTabSz="914400">
              <a:lnSpc>
                <a:spcPct val="200000"/>
              </a:lnSpc>
              <a:spcBef>
                <a:spcPts val="340"/>
              </a:spcBef>
              <a:spcAft>
                <a:spcPts val="142"/>
              </a:spcAft>
              <a:buNone/>
              <a:tabLst>
                <a:tab pos="0" algn="l"/>
              </a:tabLst>
            </a:pPr>
            <a:r>
              <a:rPr lang="en-US" sz="1800" b="0" u="none" strike="noStrike">
                <a:solidFill>
                  <a:srgbClr val="000000"/>
                </a:solidFill>
                <a:uFillTx/>
                <a:latin typeface="Open Sans Light"/>
                <a:ea typeface="Noto Sans CJK SC"/>
              </a:rPr>
              <a:t>Kleinere finale Images</a:t>
            </a:r>
            <a:endParaRPr lang="en-DE" sz="1800" b="0" u="none" strike="noStrike">
              <a:solidFill>
                <a:schemeClr val="dk1"/>
              </a:solidFill>
              <a:uFillTx/>
              <a:latin typeface="Arial"/>
            </a:endParaRPr>
          </a:p>
          <a:p>
            <a:pPr marL="399960" indent="-285840" defTabSz="914400">
              <a:lnSpc>
                <a:spcPct val="200000"/>
              </a:lnSpc>
              <a:spcBef>
                <a:spcPts val="340"/>
              </a:spcBef>
              <a:spcAft>
                <a:spcPts val="142"/>
              </a:spcAft>
              <a:buNone/>
              <a:tabLst>
                <a:tab pos="0" algn="l"/>
              </a:tabLst>
            </a:pPr>
            <a:r>
              <a:rPr lang="en-US" sz="1800" b="0" u="none" strike="noStrike">
                <a:solidFill>
                  <a:srgbClr val="000000"/>
                </a:solidFill>
                <a:uFillTx/>
                <a:latin typeface="Open Sans Light"/>
                <a:ea typeface="Noto Sans CJK SC"/>
              </a:rPr>
              <a:t>Trennung von Build- und Runtime-Umgebung</a:t>
            </a:r>
            <a:endParaRPr lang="en-DE" sz="1800" b="0" u="none" strike="noStrike">
              <a:solidFill>
                <a:schemeClr val="dk1"/>
              </a:solidFill>
              <a:uFillTx/>
              <a:latin typeface="Arial"/>
            </a:endParaRPr>
          </a:p>
          <a:p>
            <a:pPr marL="399960" indent="-285840" defTabSz="914400">
              <a:lnSpc>
                <a:spcPct val="200000"/>
              </a:lnSpc>
              <a:spcBef>
                <a:spcPts val="340"/>
              </a:spcBef>
              <a:spcAft>
                <a:spcPts val="142"/>
              </a:spcAft>
              <a:buNone/>
              <a:tabLst>
                <a:tab pos="0" algn="l"/>
              </a:tabLst>
            </a:pPr>
            <a:r>
              <a:rPr lang="en-US" sz="1800" b="0" u="none" strike="noStrike">
                <a:solidFill>
                  <a:srgbClr val="000000"/>
                </a:solidFill>
                <a:uFillTx/>
                <a:latin typeface="Open Sans Light"/>
                <a:ea typeface="Noto Sans CJK SC"/>
              </a:rPr>
              <a:t>Verbesserte Sicherheit (weniger Angriffsfläche)</a:t>
            </a:r>
            <a:endParaRPr lang="en-DE" sz="1800" b="0" u="none" strike="noStrike">
              <a:solidFill>
                <a:schemeClr val="dk1"/>
              </a:solidFill>
              <a:uFillTx/>
              <a:latin typeface="Arial"/>
            </a:endParaRPr>
          </a:p>
          <a:p>
            <a:pPr marL="399960" indent="-285840" defTabSz="914400">
              <a:lnSpc>
                <a:spcPct val="200000"/>
              </a:lnSpc>
              <a:spcBef>
                <a:spcPts val="340"/>
              </a:spcBef>
              <a:spcAft>
                <a:spcPts val="142"/>
              </a:spcAft>
              <a:buNone/>
              <a:tabLst>
                <a:tab pos="0" algn="l"/>
              </a:tabLst>
            </a:pPr>
            <a:r>
              <a:rPr lang="en-US" sz="1800" b="0" u="none" strike="noStrike">
                <a:solidFill>
                  <a:srgbClr val="000000"/>
                </a:solidFill>
                <a:uFillTx/>
                <a:latin typeface="Open Sans Light"/>
                <a:ea typeface="Noto Sans CJK SC"/>
              </a:rPr>
              <a:t>Bessere Performance und schnellere Deployments</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8880" cy="85824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GitHub Workflow</a:t>
            </a:r>
            <a:endParaRPr lang="en-DE" sz="2800" b="0" u="none" strike="noStrike">
              <a:solidFill>
                <a:schemeClr val="dk1"/>
              </a:solidFill>
              <a:uFillTx/>
              <a:latin typeface="Arial"/>
            </a:endParaRPr>
          </a:p>
        </p:txBody>
      </p:sp>
      <p:sp>
        <p:nvSpPr>
          <p:cNvPr id="200" name="PlaceHolder 2"/>
          <p:cNvSpPr>
            <a:spLocks noGrp="1"/>
          </p:cNvSpPr>
          <p:nvPr>
            <p:ph type="subTitle"/>
          </p:nvPr>
        </p:nvSpPr>
        <p:spPr>
          <a:xfrm>
            <a:off x="457200" y="1203480"/>
            <a:ext cx="8228880" cy="2982600"/>
          </a:xfrm>
          <a:prstGeom prst="rect">
            <a:avLst/>
          </a:prstGeom>
          <a:noFill/>
          <a:ln w="0">
            <a:noFill/>
          </a:ln>
        </p:spPr>
        <p:txBody>
          <a:bodyPr lIns="91440" tIns="91440" rIns="91440" bIns="91440" anchor="t">
            <a:noAutofit/>
          </a:bodyPr>
          <a:lstStyle/>
          <a:p>
            <a:pPr marL="285480" indent="-171360" defTabSz="914400">
              <a:lnSpc>
                <a:spcPct val="200000"/>
              </a:lnSpc>
              <a:spcBef>
                <a:spcPts val="340"/>
              </a:spcBef>
              <a:spcAft>
                <a:spcPts val="142"/>
              </a:spcAft>
              <a:buClr>
                <a:srgbClr val="595959"/>
              </a:buClr>
              <a:buFont typeface="Arial"/>
              <a:buChar char="•"/>
            </a:pPr>
            <a:r>
              <a:rPr lang="en-US" sz="1200" b="0" u="none" strike="noStrike">
                <a:solidFill>
                  <a:srgbClr val="000000"/>
                </a:solidFill>
                <a:uFillTx/>
                <a:latin typeface="Open Sans Light"/>
                <a:ea typeface="Noto Sans CJK SC"/>
              </a:rPr>
              <a:t>Auslöser: Push auf main Branch oder Pull Request</a:t>
            </a:r>
            <a:endParaRPr lang="en-US" sz="1200" b="0" u="none" strike="noStrike">
              <a:solidFill>
                <a:srgbClr val="000000"/>
              </a:solidFill>
              <a:uFillTx/>
              <a:latin typeface="Arial"/>
            </a:endParaRPr>
          </a:p>
          <a:p>
            <a:pPr marL="285480" indent="-171360" defTabSz="914400">
              <a:lnSpc>
                <a:spcPct val="200000"/>
              </a:lnSpc>
              <a:spcBef>
                <a:spcPts val="340"/>
              </a:spcBef>
              <a:spcAft>
                <a:spcPts val="142"/>
              </a:spcAft>
              <a:buClr>
                <a:srgbClr val="595959"/>
              </a:buClr>
              <a:buFont typeface="Arial"/>
              <a:buChar char="•"/>
            </a:pPr>
            <a:r>
              <a:rPr lang="en-US" sz="1200" b="0" u="none" strike="noStrike">
                <a:solidFill>
                  <a:srgbClr val="000000"/>
                </a:solidFill>
                <a:uFillTx/>
                <a:latin typeface="Open Sans Light"/>
                <a:ea typeface="Noto Sans CJK SC"/>
              </a:rPr>
              <a:t>Checkout: Code aus Repository auschecken</a:t>
            </a:r>
            <a:endParaRPr lang="en-US" sz="1200" b="0" u="none" strike="noStrike">
              <a:solidFill>
                <a:srgbClr val="000000"/>
              </a:solidFill>
              <a:uFillTx/>
              <a:latin typeface="Arial"/>
            </a:endParaRPr>
          </a:p>
          <a:p>
            <a:pPr marL="285480" indent="-171360" defTabSz="914400">
              <a:lnSpc>
                <a:spcPct val="200000"/>
              </a:lnSpc>
              <a:spcBef>
                <a:spcPts val="340"/>
              </a:spcBef>
              <a:spcAft>
                <a:spcPts val="142"/>
              </a:spcAft>
              <a:buClr>
                <a:srgbClr val="595959"/>
              </a:buClr>
              <a:buFont typeface="Arial"/>
              <a:buChar char="•"/>
            </a:pPr>
            <a:r>
              <a:rPr lang="en-US" sz="1200" b="0" u="none" strike="noStrike">
                <a:solidFill>
                  <a:srgbClr val="000000"/>
                </a:solidFill>
                <a:uFillTx/>
                <a:latin typeface="Open Sans Light"/>
                <a:ea typeface="Noto Sans CJK SC"/>
              </a:rPr>
              <a:t>Docker Buildx: Erweiterte Build-Features aktivieren</a:t>
            </a:r>
            <a:endParaRPr lang="en-US" sz="1200" b="0" u="none" strike="noStrike">
              <a:solidFill>
                <a:srgbClr val="000000"/>
              </a:solidFill>
              <a:uFillTx/>
              <a:latin typeface="Arial"/>
            </a:endParaRPr>
          </a:p>
          <a:p>
            <a:pPr marL="285480" indent="-171360" defTabSz="914400">
              <a:lnSpc>
                <a:spcPct val="200000"/>
              </a:lnSpc>
              <a:spcBef>
                <a:spcPts val="340"/>
              </a:spcBef>
              <a:spcAft>
                <a:spcPts val="142"/>
              </a:spcAft>
              <a:buClr>
                <a:srgbClr val="595959"/>
              </a:buClr>
              <a:buFont typeface="Arial"/>
              <a:buChar char="•"/>
            </a:pPr>
            <a:r>
              <a:rPr lang="en-US" sz="1200" b="0" u="none" strike="noStrike">
                <a:solidFill>
                  <a:srgbClr val="000000"/>
                </a:solidFill>
                <a:uFillTx/>
                <a:latin typeface="Open Sans Light"/>
                <a:ea typeface="Noto Sans CJK SC"/>
              </a:rPr>
              <a:t>Docker Hub Login: Anmeldung bei Docker Registry</a:t>
            </a:r>
            <a:endParaRPr lang="en-US" sz="1200" b="0" u="none" strike="noStrike">
              <a:solidFill>
                <a:srgbClr val="000000"/>
              </a:solidFill>
              <a:uFillTx/>
              <a:latin typeface="Arial"/>
            </a:endParaRPr>
          </a:p>
          <a:p>
            <a:pPr marL="285480" indent="-171360" defTabSz="914400">
              <a:lnSpc>
                <a:spcPct val="200000"/>
              </a:lnSpc>
              <a:spcBef>
                <a:spcPts val="340"/>
              </a:spcBef>
              <a:spcAft>
                <a:spcPts val="142"/>
              </a:spcAft>
              <a:buClr>
                <a:srgbClr val="595959"/>
              </a:buClr>
              <a:buFont typeface="Arial"/>
              <a:buChar char="•"/>
            </a:pPr>
            <a:r>
              <a:rPr lang="en-US" sz="1200" b="0" u="none" strike="noStrike">
                <a:solidFill>
                  <a:srgbClr val="000000"/>
                </a:solidFill>
                <a:uFillTx/>
                <a:latin typeface="Open Sans Light"/>
                <a:ea typeface="Noto Sans CJK SC"/>
              </a:rPr>
              <a:t>Metadata: Generierung von Tags basierend auf Git-SHA </a:t>
            </a:r>
            <a:endParaRPr lang="en-US" sz="1200" b="0" u="none" strike="noStrike">
              <a:solidFill>
                <a:srgbClr val="000000"/>
              </a:solidFill>
              <a:uFillTx/>
              <a:latin typeface="Arial"/>
            </a:endParaRPr>
          </a:p>
          <a:p>
            <a:pPr marL="285480" indent="-171360" defTabSz="914400">
              <a:lnSpc>
                <a:spcPct val="200000"/>
              </a:lnSpc>
              <a:spcBef>
                <a:spcPts val="340"/>
              </a:spcBef>
              <a:spcAft>
                <a:spcPts val="142"/>
              </a:spcAft>
              <a:buClr>
                <a:srgbClr val="595959"/>
              </a:buClr>
              <a:buFont typeface="Arial"/>
              <a:buChar char="•"/>
            </a:pPr>
            <a:r>
              <a:rPr lang="en-US" sz="1200" b="0" u="none" strike="noStrike">
                <a:solidFill>
                  <a:srgbClr val="000000"/>
                </a:solidFill>
                <a:uFillTx/>
                <a:latin typeface="Open Sans Light"/>
                <a:ea typeface="Noto Sans CJK SC"/>
              </a:rPr>
              <a:t>Build &amp; Push: Docker Image bauen und zu Docker Hub pushen</a:t>
            </a:r>
            <a:endParaRPr lang="en-US" sz="1200" b="0" u="none" strike="noStrike">
              <a:solidFill>
                <a:srgbClr val="000000"/>
              </a:solidFill>
              <a:uFillTx/>
              <a:latin typeface="Arial"/>
            </a:endParaRPr>
          </a:p>
          <a:p>
            <a:pPr marL="742680" lvl="1" indent="-171360" defTabSz="914400">
              <a:lnSpc>
                <a:spcPct val="200000"/>
              </a:lnSpc>
              <a:spcBef>
                <a:spcPts val="340"/>
              </a:spcBef>
              <a:spcAft>
                <a:spcPts val="142"/>
              </a:spcAft>
              <a:buClr>
                <a:srgbClr val="595959"/>
              </a:buClr>
              <a:buFont typeface="Arial"/>
              <a:buChar char="•"/>
            </a:pPr>
            <a:r>
              <a:rPr lang="en-US" sz="1200" b="0" u="none" strike="noStrike">
                <a:solidFill>
                  <a:srgbClr val="000000"/>
                </a:solidFill>
                <a:uFillTx/>
                <a:latin typeface="Open Sans Light"/>
                <a:ea typeface="Noto Sans CJK SC"/>
              </a:rPr>
              <a:t>Bei Pull Requests: Nur Build ohne Push</a:t>
            </a:r>
            <a:endParaRPr lang="en-US" sz="1200" b="0" u="none" strike="noStrike">
              <a:solidFill>
                <a:srgbClr val="000000"/>
              </a:solidFill>
              <a:uFillTx/>
              <a:latin typeface="Arial"/>
            </a:endParaRPr>
          </a:p>
          <a:p>
            <a:pPr marL="742680" lvl="1" indent="-171360" defTabSz="914400">
              <a:lnSpc>
                <a:spcPct val="200000"/>
              </a:lnSpc>
              <a:spcBef>
                <a:spcPts val="340"/>
              </a:spcBef>
              <a:spcAft>
                <a:spcPts val="142"/>
              </a:spcAft>
              <a:buClr>
                <a:srgbClr val="595959"/>
              </a:buClr>
              <a:buFont typeface="Arial"/>
              <a:buChar char="•"/>
            </a:pPr>
            <a:r>
              <a:rPr lang="en-US" sz="1200" b="0" u="none" strike="noStrike">
                <a:solidFill>
                  <a:srgbClr val="000000"/>
                </a:solidFill>
                <a:uFillTx/>
                <a:latin typeface="Open Sans Light"/>
                <a:ea typeface="Noto Sans CJK SC"/>
              </a:rPr>
              <a:t>Bei Push auf main: Build und Push</a:t>
            </a:r>
            <a:endParaRPr lang="en-US" sz="12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8880" cy="85824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chemeClr val="dk1"/>
                </a:solidFill>
                <a:uFillTx/>
                <a:latin typeface="Open Sans Light"/>
                <a:ea typeface="Open Sans Light"/>
              </a:rPr>
              <a:t>Limitierungen und Lösungen</a:t>
            </a:r>
            <a:endParaRPr lang="en-DE" sz="2800" b="0" u="none" strike="noStrike">
              <a:solidFill>
                <a:schemeClr val="dk1"/>
              </a:solidFill>
              <a:uFillTx/>
              <a:latin typeface="Arial"/>
            </a:endParaRPr>
          </a:p>
        </p:txBody>
      </p:sp>
      <p:sp>
        <p:nvSpPr>
          <p:cNvPr id="202" name="PlaceHolder 2"/>
          <p:cNvSpPr>
            <a:spLocks noGrp="1"/>
          </p:cNvSpPr>
          <p:nvPr>
            <p:ph type="subTitle"/>
          </p:nvPr>
        </p:nvSpPr>
        <p:spPr>
          <a:xfrm>
            <a:off x="457200" y="1203480"/>
            <a:ext cx="8228880" cy="2982600"/>
          </a:xfrm>
          <a:prstGeom prst="rect">
            <a:avLst/>
          </a:prstGeom>
          <a:noFill/>
          <a:ln w="0">
            <a:noFill/>
          </a:ln>
        </p:spPr>
        <p:txBody>
          <a:bodyPr lIns="91440" tIns="91440" rIns="91440" bIns="91440" anchor="t">
            <a:noAutofit/>
          </a:bodyPr>
          <a:lstStyle/>
          <a:p>
            <a:pPr marL="114120" indent="0" defTabSz="914400">
              <a:lnSpc>
                <a:spcPct val="200000"/>
              </a:lnSpc>
              <a:spcBef>
                <a:spcPts val="340"/>
              </a:spcBef>
              <a:spcAft>
                <a:spcPts val="142"/>
              </a:spcAft>
              <a:buNone/>
              <a:tabLst>
                <a:tab pos="0" algn="l"/>
              </a:tabLst>
            </a:pPr>
            <a:r>
              <a:rPr lang="en-US" sz="1400" b="1" u="none" strike="noStrike">
                <a:solidFill>
                  <a:srgbClr val="000000"/>
                </a:solidFill>
                <a:uFillTx/>
                <a:latin typeface="Open Sans Light"/>
                <a:ea typeface="Noto Sans CJK SC"/>
              </a:rPr>
              <a:t>Limitierung</a:t>
            </a:r>
            <a:r>
              <a:rPr lang="en-US" sz="1400" b="0" u="none" strike="noStrike">
                <a:solidFill>
                  <a:srgbClr val="000000"/>
                </a:solidFill>
                <a:uFillTx/>
                <a:latin typeface="Open Sans Light"/>
                <a:ea typeface="Noto Sans CJK SC"/>
              </a:rPr>
              <a:t>: Docker Hub Rate Limits für anonyme Pulls</a:t>
            </a:r>
            <a:br>
              <a:rPr sz="1400"/>
            </a:br>
            <a:r>
              <a:rPr lang="en-US" sz="1400" b="1" u="none" strike="noStrike">
                <a:solidFill>
                  <a:srgbClr val="000000"/>
                </a:solidFill>
                <a:uFillTx/>
                <a:latin typeface="Open Sans Light"/>
                <a:ea typeface="Noto Sans CJK SC"/>
              </a:rPr>
              <a:t>Lösung</a:t>
            </a:r>
            <a:r>
              <a:rPr lang="en-US" sz="1400" b="0" u="none" strike="noStrike">
                <a:solidFill>
                  <a:srgbClr val="000000"/>
                </a:solidFill>
                <a:uFillTx/>
                <a:latin typeface="Open Sans Light"/>
                <a:ea typeface="Noto Sans CJK SC"/>
              </a:rPr>
              <a:t>: Immer authentifizierten Pull verwenden</a:t>
            </a:r>
            <a:endParaRPr lang="en-US" sz="1400" b="0" u="none" strike="noStrike">
              <a:solidFill>
                <a:srgbClr val="000000"/>
              </a:solidFill>
              <a:uFillTx/>
              <a:latin typeface="Arial"/>
            </a:endParaRPr>
          </a:p>
          <a:p>
            <a:pPr marL="114120" indent="0" defTabSz="914400">
              <a:lnSpc>
                <a:spcPct val="200000"/>
              </a:lnSpc>
              <a:spcBef>
                <a:spcPts val="340"/>
              </a:spcBef>
              <a:spcAft>
                <a:spcPts val="142"/>
              </a:spcAft>
              <a:buNone/>
              <a:tabLst>
                <a:tab pos="0" algn="l"/>
              </a:tabLst>
            </a:pPr>
            <a:r>
              <a:rPr lang="en-US" sz="1400" b="1" u="none" strike="noStrike">
                <a:solidFill>
                  <a:srgbClr val="000000"/>
                </a:solidFill>
                <a:uFillTx/>
                <a:latin typeface="Open Sans Light"/>
                <a:ea typeface="Noto Sans CJK SC"/>
              </a:rPr>
              <a:t>Limitierung</a:t>
            </a:r>
            <a:r>
              <a:rPr lang="en-US" sz="1400" b="0" u="none" strike="noStrike">
                <a:solidFill>
                  <a:srgbClr val="000000"/>
                </a:solidFill>
                <a:uFillTx/>
                <a:latin typeface="Open Sans Light"/>
                <a:ea typeface="Noto Sans CJK SC"/>
              </a:rPr>
              <a:t>: Credentials in Workflows</a:t>
            </a:r>
            <a:br>
              <a:rPr sz="1400"/>
            </a:br>
            <a:r>
              <a:rPr lang="en-US" sz="1400" b="1" u="none" strike="noStrike">
                <a:solidFill>
                  <a:srgbClr val="000000"/>
                </a:solidFill>
                <a:uFillTx/>
                <a:latin typeface="Open Sans Light"/>
                <a:ea typeface="Noto Sans CJK SC"/>
              </a:rPr>
              <a:t>Lösung</a:t>
            </a:r>
            <a:r>
              <a:rPr lang="en-US" sz="1400" b="0" u="none" strike="noStrike">
                <a:solidFill>
                  <a:srgbClr val="000000"/>
                </a:solidFill>
                <a:uFillTx/>
                <a:latin typeface="Open Sans Light"/>
                <a:ea typeface="Noto Sans CJK SC"/>
              </a:rPr>
              <a:t>: GitHub Secrets für sichere Speicherung</a:t>
            </a:r>
            <a:endParaRPr lang="en-US" sz="1400" b="0" u="none" strike="noStrike">
              <a:solidFill>
                <a:srgbClr val="000000"/>
              </a:solidFill>
              <a:uFillTx/>
              <a:latin typeface="Arial"/>
            </a:endParaRPr>
          </a:p>
          <a:p>
            <a:pPr marL="114120" indent="0" defTabSz="914400">
              <a:lnSpc>
                <a:spcPct val="200000"/>
              </a:lnSpc>
              <a:spcBef>
                <a:spcPts val="340"/>
              </a:spcBef>
              <a:spcAft>
                <a:spcPts val="142"/>
              </a:spcAft>
              <a:buNone/>
              <a:tabLst>
                <a:tab pos="0" algn="l"/>
              </a:tabLst>
            </a:pPr>
            <a:r>
              <a:rPr lang="en-US" sz="1400" b="1" u="none" strike="noStrike">
                <a:solidFill>
                  <a:srgbClr val="000000"/>
                </a:solidFill>
                <a:uFillTx/>
                <a:latin typeface="Open Sans Light"/>
                <a:ea typeface="Noto Sans CJK SC"/>
              </a:rPr>
              <a:t>Limitierung</a:t>
            </a:r>
            <a:r>
              <a:rPr lang="en-US" sz="1400" b="0" u="none" strike="noStrike">
                <a:solidFill>
                  <a:srgbClr val="000000"/>
                </a:solidFill>
                <a:uFillTx/>
                <a:latin typeface="Open Sans Light"/>
                <a:ea typeface="Noto Sans CJK SC"/>
              </a:rPr>
              <a:t>: Große Docker Images</a:t>
            </a:r>
            <a:br>
              <a:rPr sz="1400"/>
            </a:br>
            <a:r>
              <a:rPr lang="en-US" sz="1400" b="1" u="none" strike="noStrike">
                <a:solidFill>
                  <a:srgbClr val="000000"/>
                </a:solidFill>
                <a:uFillTx/>
                <a:latin typeface="Open Sans Light"/>
                <a:ea typeface="Noto Sans CJK SC"/>
              </a:rPr>
              <a:t>Lösung</a:t>
            </a:r>
            <a:r>
              <a:rPr lang="en-US" sz="1400" b="0" u="none" strike="noStrike">
                <a:solidFill>
                  <a:srgbClr val="000000"/>
                </a:solidFill>
                <a:uFillTx/>
                <a:latin typeface="Open Sans Light"/>
                <a:ea typeface="Noto Sans CJK SC"/>
              </a:rPr>
              <a:t>: Multi-Stage-Builds und .dockerignore</a:t>
            </a:r>
            <a:endParaRPr lang="en-US" sz="1400" b="0" u="none" strike="noStrike">
              <a:solidFill>
                <a:srgbClr val="000000"/>
              </a:solidFill>
              <a:uFillTx/>
              <a:latin typeface="Arial"/>
            </a:endParaRPr>
          </a:p>
          <a:p>
            <a:pPr marL="114120" indent="0" defTabSz="914400">
              <a:lnSpc>
                <a:spcPct val="200000"/>
              </a:lnSpc>
              <a:spcBef>
                <a:spcPts val="340"/>
              </a:spcBef>
              <a:spcAft>
                <a:spcPts val="142"/>
              </a:spcAft>
              <a:buNone/>
              <a:tabLst>
                <a:tab pos="0" algn="l"/>
              </a:tabLst>
            </a:pPr>
            <a:r>
              <a:rPr lang="en-US" sz="1400" b="1" u="none" strike="noStrike">
                <a:solidFill>
                  <a:srgbClr val="000000"/>
                </a:solidFill>
                <a:uFillTx/>
                <a:latin typeface="Open Sans Light"/>
                <a:ea typeface="Noto Sans CJK SC"/>
              </a:rPr>
              <a:t>Limitierung</a:t>
            </a:r>
            <a:r>
              <a:rPr lang="en-US" sz="1400" b="0" u="none" strike="noStrike">
                <a:solidFill>
                  <a:srgbClr val="000000"/>
                </a:solidFill>
                <a:uFillTx/>
                <a:latin typeface="Open Sans Light"/>
                <a:ea typeface="Noto Sans CJK SC"/>
              </a:rPr>
              <a:t>: Lange Build-Zeiten</a:t>
            </a:r>
            <a:br>
              <a:rPr sz="1400"/>
            </a:br>
            <a:r>
              <a:rPr lang="en-US" sz="1400" b="1" u="none" strike="noStrike">
                <a:solidFill>
                  <a:srgbClr val="000000"/>
                </a:solidFill>
                <a:uFillTx/>
                <a:latin typeface="Open Sans Light"/>
                <a:ea typeface="Noto Sans CJK SC"/>
              </a:rPr>
              <a:t>Lösung</a:t>
            </a:r>
            <a:r>
              <a:rPr lang="en-US" sz="1400" b="0" u="none" strike="noStrike">
                <a:solidFill>
                  <a:srgbClr val="000000"/>
                </a:solidFill>
                <a:uFillTx/>
                <a:latin typeface="Open Sans Light"/>
                <a:ea typeface="Noto Sans CJK SC"/>
              </a:rPr>
              <a:t>: Docker Layer Caching in CI/CD</a:t>
            </a:r>
            <a:endParaRPr lang="en-US" sz="14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oogle Shape;81;p16"/>
          <p:cNvPicPr/>
          <p:nvPr/>
        </p:nvPicPr>
        <p:blipFill>
          <a:blip r:embed="rId3"/>
          <a:stretch/>
        </p:blipFill>
        <p:spPr>
          <a:xfrm>
            <a:off x="0" y="0"/>
            <a:ext cx="9142920" cy="5142600"/>
          </a:xfrm>
          <a:prstGeom prst="rect">
            <a:avLst/>
          </a:prstGeom>
          <a:noFill/>
          <a:ln w="0">
            <a:noFill/>
          </a:ln>
        </p:spPr>
      </p:pic>
      <p:sp>
        <p:nvSpPr>
          <p:cNvPr id="86" name="PlaceHolder 1"/>
          <p:cNvSpPr>
            <a:spLocks noGrp="1"/>
          </p:cNvSpPr>
          <p:nvPr>
            <p:ph type="title"/>
          </p:nvPr>
        </p:nvSpPr>
        <p:spPr>
          <a:xfrm>
            <a:off x="68400" y="4205880"/>
            <a:ext cx="76176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 sz="2800" b="0" u="none" strike="noStrike">
                <a:solidFill>
                  <a:srgbClr val="FFFFFF"/>
                </a:solidFill>
                <a:uFillTx/>
                <a:latin typeface="Open Sans Light"/>
                <a:ea typeface="Open Sans Light"/>
              </a:rPr>
              <a:t>Verticals</a:t>
            </a:r>
            <a:endParaRPr lang="en-DE" sz="2800" b="0" u="none" strike="noStrike">
              <a:solidFill>
                <a:schemeClr val="dk1"/>
              </a:solidFill>
              <a:uFillTx/>
              <a:latin typeface="Arial"/>
            </a:endParaRPr>
          </a:p>
        </p:txBody>
      </p:sp>
      <p:sp>
        <p:nvSpPr>
          <p:cNvPr id="87" name="PlaceHolder 2"/>
          <p:cNvSpPr>
            <a:spLocks noGrp="1"/>
          </p:cNvSpPr>
          <p:nvPr>
            <p:ph/>
          </p:nvPr>
        </p:nvSpPr>
        <p:spPr>
          <a:xfrm>
            <a:off x="68400" y="4639680"/>
            <a:ext cx="8519400" cy="457200"/>
          </a:xfrm>
          <a:prstGeom prst="rect">
            <a:avLst/>
          </a:prstGeom>
          <a:noFill/>
          <a:ln w="0">
            <a:noFill/>
          </a:ln>
        </p:spPr>
        <p:txBody>
          <a:bodyPr lIns="91440" tIns="91440" rIns="91440" bIns="91440" anchor="t">
            <a:noAutofit/>
          </a:bodyPr>
          <a:lstStyle/>
          <a:p>
            <a:pPr indent="0" defTabSz="914400">
              <a:lnSpc>
                <a:spcPct val="150000"/>
              </a:lnSpc>
              <a:spcAft>
                <a:spcPts val="1599"/>
              </a:spcAft>
              <a:buNone/>
              <a:tabLst>
                <a:tab pos="0" algn="l"/>
              </a:tabLst>
            </a:pPr>
            <a:r>
              <a:rPr lang="de" sz="1800" b="0" u="none" strike="noStrike">
                <a:solidFill>
                  <a:srgbClr val="FFFFFF"/>
                </a:solidFill>
                <a:uFillTx/>
                <a:latin typeface="Open Sans Light"/>
                <a:ea typeface="Open Sans Light"/>
              </a:rPr>
              <a:t>Verteilte Applikationen</a:t>
            </a:r>
            <a:endParaRPr lang="en-DE" sz="1800" b="0" u="none" strike="noStrike">
              <a:solidFill>
                <a:schemeClr val="dk1"/>
              </a:solidFill>
              <a:uFillTx/>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8880" cy="85824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en-US" sz="2800" b="0" u="none" strike="noStrike">
                <a:solidFill>
                  <a:srgbClr val="000000"/>
                </a:solidFill>
                <a:uFillTx/>
                <a:latin typeface="Open Sans Light"/>
                <a:ea typeface="Noto Sans CJK SC"/>
              </a:rPr>
              <a:t>Alternativen zur GitHub Actions Pipeline</a:t>
            </a:r>
            <a:endParaRPr lang="en-DE" sz="2800" b="0" u="none" strike="noStrike">
              <a:solidFill>
                <a:schemeClr val="dk1"/>
              </a:solidFill>
              <a:uFillTx/>
              <a:latin typeface="Arial"/>
            </a:endParaRPr>
          </a:p>
        </p:txBody>
      </p:sp>
      <p:sp>
        <p:nvSpPr>
          <p:cNvPr id="204" name="PlaceHolder 2"/>
          <p:cNvSpPr>
            <a:spLocks noGrp="1"/>
          </p:cNvSpPr>
          <p:nvPr>
            <p:ph type="subTitle"/>
          </p:nvPr>
        </p:nvSpPr>
        <p:spPr>
          <a:xfrm>
            <a:off x="457200" y="1203480"/>
            <a:ext cx="8228880" cy="2982600"/>
          </a:xfrm>
          <a:prstGeom prst="rect">
            <a:avLst/>
          </a:prstGeom>
          <a:noFill/>
          <a:ln w="0">
            <a:noFill/>
          </a:ln>
        </p:spPr>
        <p:txBody>
          <a:bodyPr lIns="91440" tIns="91440" rIns="91440" bIns="91440" anchor="t">
            <a:noAutofit/>
          </a:bodyPr>
          <a:lstStyle/>
          <a:p>
            <a:pPr marL="114120" indent="0" defTabSz="914400">
              <a:lnSpc>
                <a:spcPct val="200000"/>
              </a:lnSpc>
              <a:spcBef>
                <a:spcPts val="340"/>
              </a:spcBef>
              <a:spcAft>
                <a:spcPts val="142"/>
              </a:spcAft>
              <a:buNone/>
              <a:tabLst>
                <a:tab pos="0" algn="l"/>
              </a:tabLst>
            </a:pPr>
            <a:r>
              <a:rPr lang="en-US" sz="1400" b="0" u="none" strike="noStrike">
                <a:solidFill>
                  <a:srgbClr val="000000"/>
                </a:solidFill>
                <a:uFillTx/>
                <a:latin typeface="Open Sans Light"/>
                <a:ea typeface="Noto Sans CJK SC"/>
              </a:rPr>
              <a:t>GitLab CI/CD:</a:t>
            </a:r>
            <a:endParaRPr lang="en-US" sz="1400" b="0" u="none" strike="noStrike">
              <a:solidFill>
                <a:srgbClr val="000000"/>
              </a:solidFill>
              <a:uFillTx/>
              <a:latin typeface="Arial"/>
            </a:endParaRPr>
          </a:p>
          <a:p>
            <a:pPr marL="857160" lvl="1" indent="-285840" defTabSz="914400">
              <a:lnSpc>
                <a:spcPct val="200000"/>
              </a:lnSpc>
              <a:spcBef>
                <a:spcPts val="340"/>
              </a:spcBef>
              <a:spcAft>
                <a:spcPts val="142"/>
              </a:spcAft>
              <a:buClr>
                <a:srgbClr val="595959"/>
              </a:buClr>
              <a:buFont typeface="Arial"/>
              <a:buChar char="•"/>
              <a:tabLst>
                <a:tab pos="0" algn="l"/>
              </a:tabLst>
            </a:pPr>
            <a:r>
              <a:rPr lang="en-US" sz="1100" b="0" u="none" strike="noStrike">
                <a:solidFill>
                  <a:srgbClr val="000000"/>
                </a:solidFill>
                <a:uFillTx/>
                <a:latin typeface="Open Sans Light"/>
                <a:ea typeface="Noto Sans CJK SC"/>
              </a:rPr>
              <a:t>Built-in Container Registry</a:t>
            </a:r>
            <a:endParaRPr lang="en-US" sz="1100" b="0" u="none" strike="noStrike">
              <a:solidFill>
                <a:srgbClr val="000000"/>
              </a:solidFill>
              <a:uFillTx/>
              <a:latin typeface="Arial"/>
            </a:endParaRPr>
          </a:p>
          <a:p>
            <a:pPr marL="857160" lvl="1" indent="-285840" defTabSz="914400">
              <a:lnSpc>
                <a:spcPct val="200000"/>
              </a:lnSpc>
              <a:spcBef>
                <a:spcPts val="340"/>
              </a:spcBef>
              <a:spcAft>
                <a:spcPts val="142"/>
              </a:spcAft>
              <a:buClr>
                <a:srgbClr val="595959"/>
              </a:buClr>
              <a:buFont typeface="Arial"/>
              <a:buChar char="•"/>
              <a:tabLst>
                <a:tab pos="0" algn="l"/>
              </a:tabLst>
            </a:pPr>
            <a:r>
              <a:rPr lang="en-US" sz="1100" b="0" u="none" strike="noStrike">
                <a:solidFill>
                  <a:srgbClr val="000000"/>
                </a:solidFill>
                <a:uFillTx/>
                <a:latin typeface="Open Sans Light"/>
                <a:ea typeface="Noto Sans CJK SC"/>
              </a:rPr>
              <a:t>Nativ im GitLab-System</a:t>
            </a:r>
            <a:endParaRPr lang="en-US" sz="1100" b="0" u="none" strike="noStrike">
              <a:solidFill>
                <a:srgbClr val="000000"/>
              </a:solidFill>
              <a:uFillTx/>
              <a:latin typeface="Arial"/>
            </a:endParaRPr>
          </a:p>
          <a:p>
            <a:pPr marL="114120" indent="0" defTabSz="914400">
              <a:lnSpc>
                <a:spcPct val="200000"/>
              </a:lnSpc>
              <a:spcBef>
                <a:spcPts val="340"/>
              </a:spcBef>
              <a:spcAft>
                <a:spcPts val="142"/>
              </a:spcAft>
              <a:buNone/>
              <a:tabLst>
                <a:tab pos="0" algn="l"/>
              </a:tabLst>
            </a:pPr>
            <a:r>
              <a:rPr lang="en-US" sz="1400" b="0" u="none" strike="noStrike">
                <a:solidFill>
                  <a:srgbClr val="000000"/>
                </a:solidFill>
                <a:uFillTx/>
                <a:latin typeface="Open Sans Light"/>
                <a:ea typeface="Noto Sans CJK SC"/>
              </a:rPr>
              <a:t>Jenkins:</a:t>
            </a:r>
            <a:endParaRPr lang="en-US" sz="1400" b="0" u="none" strike="noStrike">
              <a:solidFill>
                <a:srgbClr val="000000"/>
              </a:solidFill>
              <a:uFillTx/>
              <a:latin typeface="Arial"/>
            </a:endParaRPr>
          </a:p>
          <a:p>
            <a:pPr marL="857160" lvl="1" indent="-285840" defTabSz="914400">
              <a:lnSpc>
                <a:spcPct val="200000"/>
              </a:lnSpc>
              <a:spcBef>
                <a:spcPts val="340"/>
              </a:spcBef>
              <a:spcAft>
                <a:spcPts val="142"/>
              </a:spcAft>
              <a:buClr>
                <a:srgbClr val="595959"/>
              </a:buClr>
              <a:buFont typeface="Arial"/>
              <a:buChar char="•"/>
              <a:tabLst>
                <a:tab pos="0" algn="l"/>
              </a:tabLst>
            </a:pPr>
            <a:r>
              <a:rPr lang="en-US" sz="1100" b="0" u="none" strike="noStrike">
                <a:solidFill>
                  <a:srgbClr val="000000"/>
                </a:solidFill>
                <a:uFillTx/>
                <a:latin typeface="Open Sans Light"/>
                <a:ea typeface="Noto Sans CJK SC"/>
              </a:rPr>
              <a:t>Mehr Kontrolle und Anpassbarkeit</a:t>
            </a:r>
            <a:endParaRPr lang="en-US" sz="1100" b="0" u="none" strike="noStrike">
              <a:solidFill>
                <a:srgbClr val="000000"/>
              </a:solidFill>
              <a:uFillTx/>
              <a:latin typeface="Arial"/>
            </a:endParaRPr>
          </a:p>
          <a:p>
            <a:pPr marL="857160" lvl="1" indent="-285840" defTabSz="914400">
              <a:lnSpc>
                <a:spcPct val="200000"/>
              </a:lnSpc>
              <a:spcBef>
                <a:spcPts val="340"/>
              </a:spcBef>
              <a:spcAft>
                <a:spcPts val="142"/>
              </a:spcAft>
              <a:buClr>
                <a:srgbClr val="595959"/>
              </a:buClr>
              <a:buFont typeface="Arial"/>
              <a:buChar char="•"/>
              <a:tabLst>
                <a:tab pos="0" algn="l"/>
              </a:tabLst>
            </a:pPr>
            <a:r>
              <a:rPr lang="en-US" sz="1100" b="0" u="none" strike="noStrike">
                <a:solidFill>
                  <a:srgbClr val="000000"/>
                </a:solidFill>
                <a:uFillTx/>
                <a:latin typeface="Open Sans Light"/>
                <a:ea typeface="Noto Sans CJK SC"/>
              </a:rPr>
              <a:t>Eigene Infrastruktur nötig</a:t>
            </a:r>
            <a:endParaRPr lang="en-US" sz="1100" b="0" u="none" strike="noStrike">
              <a:solidFill>
                <a:srgbClr val="000000"/>
              </a:solidFill>
              <a:uFillTx/>
              <a:latin typeface="Arial"/>
            </a:endParaRPr>
          </a:p>
          <a:p>
            <a:pPr marL="114120" indent="0" defTabSz="914400">
              <a:lnSpc>
                <a:spcPct val="200000"/>
              </a:lnSpc>
              <a:spcBef>
                <a:spcPts val="340"/>
              </a:spcBef>
              <a:spcAft>
                <a:spcPts val="142"/>
              </a:spcAft>
              <a:buNone/>
              <a:tabLst>
                <a:tab pos="0" algn="l"/>
              </a:tabLst>
            </a:pPr>
            <a:r>
              <a:rPr lang="en-US" sz="1400" b="0" u="none" strike="noStrike">
                <a:solidFill>
                  <a:srgbClr val="000000"/>
                </a:solidFill>
                <a:uFillTx/>
                <a:latin typeface="Open Sans Light"/>
                <a:ea typeface="Noto Sans CJK SC"/>
              </a:rPr>
              <a:t>Azure DevOps / AWS CodePipeline / Google Cloud Build:</a:t>
            </a:r>
            <a:endParaRPr lang="en-US" sz="1400" b="0" u="none" strike="noStrike">
              <a:solidFill>
                <a:srgbClr val="000000"/>
              </a:solidFill>
              <a:uFillTx/>
              <a:latin typeface="Arial"/>
            </a:endParaRPr>
          </a:p>
          <a:p>
            <a:pPr marL="857160" lvl="1" indent="-285840" defTabSz="914400">
              <a:lnSpc>
                <a:spcPct val="200000"/>
              </a:lnSpc>
              <a:spcBef>
                <a:spcPts val="340"/>
              </a:spcBef>
              <a:spcAft>
                <a:spcPts val="142"/>
              </a:spcAft>
              <a:buClr>
                <a:srgbClr val="595959"/>
              </a:buClr>
              <a:buFont typeface="Arial"/>
              <a:buChar char="•"/>
              <a:tabLst>
                <a:tab pos="0" algn="l"/>
              </a:tabLst>
            </a:pPr>
            <a:r>
              <a:rPr lang="en-US" sz="1100" b="0" u="none" strike="noStrike">
                <a:solidFill>
                  <a:srgbClr val="000000"/>
                </a:solidFill>
                <a:uFillTx/>
                <a:latin typeface="Open Sans Light"/>
                <a:ea typeface="Noto Sans CJK SC"/>
              </a:rPr>
              <a:t>Tiefe Integration in Cloud-Dienste</a:t>
            </a:r>
            <a:endParaRPr lang="en-US" sz="1100" b="0" u="none" strike="noStrike">
              <a:solidFill>
                <a:srgbClr val="000000"/>
              </a:solidFill>
              <a:uFillTx/>
              <a:latin typeface="Arial"/>
            </a:endParaRPr>
          </a:p>
          <a:p>
            <a:pPr marL="857160" lvl="1" indent="-285840" defTabSz="914400">
              <a:lnSpc>
                <a:spcPct val="200000"/>
              </a:lnSpc>
              <a:spcBef>
                <a:spcPts val="340"/>
              </a:spcBef>
              <a:spcAft>
                <a:spcPts val="142"/>
              </a:spcAft>
              <a:buClr>
                <a:srgbClr val="595959"/>
              </a:buClr>
              <a:buFont typeface="Arial"/>
              <a:buChar char="•"/>
              <a:tabLst>
                <a:tab pos="0" algn="l"/>
              </a:tabLst>
            </a:pPr>
            <a:r>
              <a:rPr lang="en-US" sz="1100" b="0" u="none" strike="noStrike">
                <a:solidFill>
                  <a:srgbClr val="000000"/>
                </a:solidFill>
                <a:uFillTx/>
                <a:latin typeface="Open Sans Light"/>
                <a:ea typeface="Noto Sans CJK SC"/>
              </a:rPr>
              <a:t>Gutes Zusammenspiel mit Cloud-Hosting</a:t>
            </a:r>
            <a:endParaRPr lang="en-US" sz="11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20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subTitle"/>
          </p:nvPr>
        </p:nvSpPr>
        <p:spPr>
          <a:xfrm>
            <a:off x="381960" y="3725280"/>
            <a:ext cx="8519400" cy="791640"/>
          </a:xfrm>
          <a:prstGeom prst="rect">
            <a:avLst/>
          </a:prstGeom>
          <a:noFill/>
          <a:ln w="0">
            <a:noFill/>
          </a:ln>
        </p:spPr>
        <p:txBody>
          <a:bodyPr lIns="91440" tIns="91440" rIns="91440" bIns="91440" anchor="t">
            <a:noAutofit/>
          </a:bodyPr>
          <a:lstStyle/>
          <a:p>
            <a:pPr algn="ctr" defTabSz="914400">
              <a:lnSpc>
                <a:spcPct val="100000"/>
              </a:lnSpc>
              <a:spcBef>
                <a:spcPts val="1001"/>
              </a:spcBef>
              <a:tabLst>
                <a:tab pos="0" algn="l"/>
              </a:tabLst>
            </a:pPr>
            <a:r>
              <a:rPr lang="en-US" sz="2800" b="0" u="none" strike="noStrike">
                <a:solidFill>
                  <a:schemeClr val="dk2"/>
                </a:solidFill>
                <a:uFillTx/>
                <a:latin typeface="Open Sans Light"/>
                <a:ea typeface="Open Sans Light"/>
              </a:rPr>
              <a:t>Docker Security</a:t>
            </a:r>
            <a:endParaRPr lang="en-US" sz="2800" b="0" u="none" strike="noStrike">
              <a:solidFill>
                <a:srgbClr val="000000"/>
              </a:solidFill>
              <a:uFillTx/>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Warum Docker Security wichtig ist</a:t>
            </a:r>
            <a:endParaRPr lang="en-DE" sz="2800" b="0" u="none" strike="noStrike">
              <a:solidFill>
                <a:schemeClr val="dk1"/>
              </a:solidFill>
              <a:uFillTx/>
              <a:latin typeface="Arial"/>
            </a:endParaRPr>
          </a:p>
        </p:txBody>
      </p:sp>
      <p:sp>
        <p:nvSpPr>
          <p:cNvPr id="207"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Container sind keine vollständige Isolierung wie VMs</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Container teilen sich den Kernel des Host-Systems</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Standardmäßig laufen Container als root</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Angriff auf einen Container kann potenziell den Host kompromittieren</a:t>
            </a:r>
            <a:endParaRPr lang="en-DE" sz="16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Häufige Sicherheitsbedenken</a:t>
            </a:r>
            <a:endParaRPr lang="en-DE" sz="2800" b="0" u="none" strike="noStrike">
              <a:solidFill>
                <a:schemeClr val="dk1"/>
              </a:solidFill>
              <a:uFillTx/>
              <a:latin typeface="Arial"/>
            </a:endParaRPr>
          </a:p>
        </p:txBody>
      </p:sp>
      <p:sp>
        <p:nvSpPr>
          <p:cNvPr id="209"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Vertrauenswürdigkeit von Container-Images</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Root-Berechtigungen in Containern</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Unbeschränkter Ressourcenzugriff</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Unsachgemäß konfigurierte Container</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Unbekannte Abhängigkeiten und Schwachstellen</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Teilen sensibler Informationen zwischen Containern</a:t>
            </a:r>
            <a:endParaRPr lang="en-DE" sz="16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0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Container-Sicherheitspyramide</a:t>
            </a:r>
            <a:endParaRPr lang="en-DE" sz="2800" b="0" u="none" strike="noStrike">
              <a:solidFill>
                <a:schemeClr val="dk1"/>
              </a:solidFill>
              <a:uFillTx/>
              <a:latin typeface="Arial"/>
            </a:endParaRPr>
          </a:p>
        </p:txBody>
      </p:sp>
      <p:pic>
        <p:nvPicPr>
          <p:cNvPr id="211" name="Picture 210"/>
          <p:cNvPicPr/>
          <p:nvPr/>
        </p:nvPicPr>
        <p:blipFill>
          <a:blip r:embed="rId2"/>
          <a:stretch/>
        </p:blipFill>
        <p:spPr>
          <a:xfrm>
            <a:off x="1431360" y="1212840"/>
            <a:ext cx="6341040" cy="3587760"/>
          </a:xfrm>
          <a:prstGeom prst="rect">
            <a:avLst/>
          </a:prstGeom>
          <a:noFill/>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Basis-Image: Das Fundament</a:t>
            </a:r>
            <a:endParaRPr lang="en-DE" sz="2800" b="0" u="none" strike="noStrike">
              <a:solidFill>
                <a:schemeClr val="dk1"/>
              </a:solidFill>
              <a:uFillTx/>
              <a:latin typeface="Arial"/>
            </a:endParaRPr>
          </a:p>
        </p:txBody>
      </p:sp>
      <p:sp>
        <p:nvSpPr>
          <p:cNvPr id="213"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Base Image = Ausgangspunkt jedes Containers</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Jedes Sicherheitsproblem im Base Image vererbt sich</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Unterschiedliche Base Images bieten verschiedene Sicherheitsstufen</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600" b="0" u="none" strike="noStrike">
                <a:solidFill>
                  <a:schemeClr val="dk2"/>
                </a:solidFill>
                <a:uFillTx/>
                <a:latin typeface="Open Sans Light"/>
                <a:ea typeface="Open Sans Light"/>
              </a:rPr>
              <a:t>Wichtige Auswahlkriterien:</a:t>
            </a:r>
            <a:endParaRPr lang="en-DE" sz="1600" b="0" u="none" strike="noStrike">
              <a:solidFill>
                <a:schemeClr val="dk1"/>
              </a:solidFill>
              <a:uFillTx/>
              <a:latin typeface="Arial"/>
            </a:endParaRPr>
          </a:p>
          <a:p>
            <a:pPr marL="864000" lvl="1" indent="-324000" defTabSz="914400">
              <a:lnSpc>
                <a:spcPct val="90000"/>
              </a:lnSpc>
              <a:spcBef>
                <a:spcPts val="1701"/>
              </a:spcBef>
              <a:spcAft>
                <a:spcPts val="567"/>
              </a:spcAft>
              <a:buClr>
                <a:srgbClr val="000000"/>
              </a:buClr>
              <a:buSzPct val="75000"/>
              <a:buFont typeface="Symbol" charset="2"/>
              <a:buChar char=""/>
            </a:pPr>
            <a:r>
              <a:rPr lang="de-DE" sz="1600" b="0" u="none" strike="noStrike">
                <a:solidFill>
                  <a:schemeClr val="dk2"/>
                </a:solidFill>
                <a:uFillTx/>
                <a:latin typeface="Open Sans Light"/>
                <a:ea typeface="Open Sans Light"/>
              </a:rPr>
              <a:t>Größe (weniger Code = weniger Angriffsfläche)</a:t>
            </a:r>
            <a:endParaRPr lang="en-DE" sz="1600" b="0" u="none" strike="noStrike">
              <a:solidFill>
                <a:schemeClr val="dk1"/>
              </a:solidFill>
              <a:uFillTx/>
              <a:latin typeface="Arial"/>
              <a:ea typeface="Noto Sans CJK SC"/>
            </a:endParaRPr>
          </a:p>
          <a:p>
            <a:pPr marL="864000" lvl="1" indent="-324000" defTabSz="914400">
              <a:lnSpc>
                <a:spcPct val="90000"/>
              </a:lnSpc>
              <a:spcBef>
                <a:spcPts val="1701"/>
              </a:spcBef>
              <a:spcAft>
                <a:spcPts val="567"/>
              </a:spcAft>
              <a:buClr>
                <a:srgbClr val="000000"/>
              </a:buClr>
              <a:buSzPct val="75000"/>
              <a:buFont typeface="Symbol" charset="2"/>
              <a:buChar char=""/>
            </a:pPr>
            <a:r>
              <a:rPr lang="de-DE" sz="1600" b="0" u="none" strike="noStrike">
                <a:solidFill>
                  <a:schemeClr val="dk2"/>
                </a:solidFill>
                <a:uFillTx/>
                <a:latin typeface="Open Sans Light"/>
                <a:ea typeface="Open Sans Light"/>
              </a:rPr>
              <a:t>Wartung (regelmäßige Updates)</a:t>
            </a:r>
            <a:endParaRPr lang="en-DE" sz="1600" b="0" u="none" strike="noStrike">
              <a:solidFill>
                <a:schemeClr val="dk1"/>
              </a:solidFill>
              <a:uFillTx/>
              <a:latin typeface="Arial"/>
              <a:ea typeface="Noto Sans CJK SC"/>
            </a:endParaRPr>
          </a:p>
          <a:p>
            <a:pPr marL="864000" lvl="1" indent="-324000" defTabSz="914400">
              <a:lnSpc>
                <a:spcPct val="90000"/>
              </a:lnSpc>
              <a:spcBef>
                <a:spcPts val="1701"/>
              </a:spcBef>
              <a:spcAft>
                <a:spcPts val="567"/>
              </a:spcAft>
              <a:buClr>
                <a:srgbClr val="000000"/>
              </a:buClr>
              <a:buSzPct val="75000"/>
              <a:buFont typeface="Symbol" charset="2"/>
              <a:buChar char=""/>
            </a:pPr>
            <a:r>
              <a:rPr lang="de-DE" sz="1600" b="0" u="none" strike="noStrike">
                <a:solidFill>
                  <a:schemeClr val="dk2"/>
                </a:solidFill>
                <a:uFillTx/>
                <a:latin typeface="Open Sans Light"/>
                <a:ea typeface="Open Sans Light"/>
              </a:rPr>
              <a:t>Vertrauenswürdigkeit der Quelle</a:t>
            </a:r>
            <a:endParaRPr lang="en-DE" sz="16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Gängige Optionen für Basis-Images</a:t>
            </a:r>
            <a:endParaRPr lang="en-DE" sz="2800" b="0" u="none" strike="noStrike">
              <a:solidFill>
                <a:schemeClr val="dk1"/>
              </a:solidFill>
              <a:uFillTx/>
              <a:latin typeface="Arial"/>
            </a:endParaRPr>
          </a:p>
        </p:txBody>
      </p:sp>
      <p:sp>
        <p:nvSpPr>
          <p:cNvPr id="215" name="PlaceHolder 2"/>
          <p:cNvSpPr>
            <a:spLocks noGrp="1"/>
          </p:cNvSpPr>
          <p:nvPr>
            <p:ph/>
          </p:nvPr>
        </p:nvSpPr>
        <p:spPr>
          <a:xfrm>
            <a:off x="311760" y="1152360"/>
            <a:ext cx="8519400" cy="3415320"/>
          </a:xfrm>
          <a:prstGeom prst="rect">
            <a:avLst/>
          </a:prstGeom>
          <a:noFill/>
          <a:ln w="0">
            <a:noFill/>
          </a:ln>
        </p:spPr>
        <p:txBody>
          <a:bodyPr lIns="91440" tIns="91440" rIns="91440" bIns="91440" numCol="3" spcCol="360000" anchor="t">
            <a:noAutofit/>
          </a:bodyPr>
          <a:lstStyle/>
          <a:p>
            <a:pPr indent="0" defTabSz="914400">
              <a:lnSpc>
                <a:spcPct val="200000"/>
              </a:lnSpc>
              <a:buNone/>
            </a:pPr>
            <a:r>
              <a:rPr lang="de-DE" sz="1600" b="1" u="none" strike="noStrike">
                <a:solidFill>
                  <a:schemeClr val="dk2"/>
                </a:solidFill>
                <a:uFillTx/>
                <a:latin typeface="Open Sans Light"/>
                <a:ea typeface="Open Sans Light"/>
              </a:rPr>
              <a:t>Full OS Images</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500" b="0" i="1" u="none" strike="noStrike">
                <a:solidFill>
                  <a:schemeClr val="dk2"/>
                </a:solidFill>
                <a:uFillTx/>
                <a:latin typeface="Open Sans Light"/>
                <a:ea typeface="Open Sans Light"/>
              </a:rPr>
              <a:t>ubuntu:22.04, debian:bullseye</a:t>
            </a:r>
            <a:endParaRPr lang="en-DE" sz="15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500" b="0" u="none" strike="noStrike">
                <a:solidFill>
                  <a:schemeClr val="dk2"/>
                </a:solidFill>
                <a:uFillTx/>
                <a:latin typeface="Open Sans Light"/>
                <a:ea typeface="Open Sans Light"/>
              </a:rPr>
              <a:t>Viele vorinstallierte Pakete, große Angriffsfläche</a:t>
            </a:r>
            <a:endParaRPr lang="en-DE" sz="15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500" b="0" u="none" strike="noStrike">
                <a:solidFill>
                  <a:schemeClr val="dk2"/>
                </a:solidFill>
                <a:uFillTx/>
                <a:latin typeface="Open Sans Light"/>
                <a:ea typeface="Open Sans Light"/>
              </a:rPr>
              <a:t>Gut dokumentiert und bekannt</a:t>
            </a:r>
            <a:endParaRPr lang="en-DE" sz="1500" b="0" u="none" strike="noStrike">
              <a:solidFill>
                <a:schemeClr val="dk1"/>
              </a:solidFill>
              <a:uFillTx/>
              <a:latin typeface="Arial"/>
            </a:endParaRPr>
          </a:p>
          <a:p>
            <a:pPr indent="0" defTabSz="914400">
              <a:lnSpc>
                <a:spcPct val="200000"/>
              </a:lnSpc>
              <a:buNone/>
            </a:pPr>
            <a:r>
              <a:rPr lang="de-DE" sz="1600" b="1" u="none" strike="noStrike">
                <a:solidFill>
                  <a:schemeClr val="dk2"/>
                </a:solidFill>
                <a:uFillTx/>
                <a:latin typeface="Open Sans Light"/>
                <a:ea typeface="Open Sans Light"/>
              </a:rPr>
              <a:t>Alpine-basierte Images</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400" b="0" i="1" u="none" strike="noStrike">
                <a:solidFill>
                  <a:schemeClr val="dk2"/>
                </a:solidFill>
                <a:uFillTx/>
                <a:latin typeface="Open Sans Light"/>
                <a:ea typeface="Open Sans Light"/>
              </a:rPr>
              <a:t>alpine:3.16, node:18-alpine</a:t>
            </a:r>
            <a:endParaRPr lang="en-DE" sz="14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400" b="0" u="none" strike="noStrike">
                <a:solidFill>
                  <a:schemeClr val="dk2"/>
                </a:solidFill>
                <a:uFillTx/>
                <a:latin typeface="Open Sans Light"/>
                <a:ea typeface="Open Sans Light"/>
              </a:rPr>
              <a:t>Deutlich kleiner (5-10 MB statt 80-200 MB)</a:t>
            </a:r>
            <a:endParaRPr lang="en-DE" sz="14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400" b="0" u="none" strike="noStrike">
                <a:solidFill>
                  <a:schemeClr val="dk2"/>
                </a:solidFill>
                <a:uFillTx/>
                <a:latin typeface="Open Sans Light"/>
                <a:ea typeface="Open Sans Light"/>
              </a:rPr>
              <a:t>Weniger Pakete = weniger potenzielle Schwachstellen</a:t>
            </a:r>
            <a:endParaRPr lang="en-DE" sz="1400" b="0" u="none" strike="noStrike">
              <a:solidFill>
                <a:schemeClr val="dk1"/>
              </a:solidFill>
              <a:uFillTx/>
              <a:latin typeface="Arial"/>
            </a:endParaRPr>
          </a:p>
          <a:p>
            <a:pPr indent="0" defTabSz="914400">
              <a:lnSpc>
                <a:spcPct val="200000"/>
              </a:lnSpc>
              <a:buNone/>
            </a:pPr>
            <a:endParaRPr lang="en-DE" sz="1600" b="0" u="none" strike="noStrike">
              <a:solidFill>
                <a:schemeClr val="dk1"/>
              </a:solidFill>
              <a:uFillTx/>
              <a:latin typeface="Arial"/>
            </a:endParaRPr>
          </a:p>
          <a:p>
            <a:pPr indent="0" defTabSz="914400">
              <a:lnSpc>
                <a:spcPct val="200000"/>
              </a:lnSpc>
              <a:buNone/>
            </a:pPr>
            <a:r>
              <a:rPr lang="de-DE" sz="1600" b="1" u="none" strike="noStrike">
                <a:solidFill>
                  <a:schemeClr val="dk2"/>
                </a:solidFill>
                <a:uFillTx/>
                <a:latin typeface="Open Sans Light"/>
                <a:ea typeface="Open Sans Light"/>
              </a:rPr>
              <a:t>Distroless Images</a:t>
            </a:r>
            <a:endParaRPr lang="en-DE" sz="16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400" b="0" i="1" u="none" strike="noStrike">
                <a:solidFill>
                  <a:schemeClr val="dk2"/>
                </a:solidFill>
                <a:uFillTx/>
                <a:latin typeface="Open Sans Light"/>
                <a:ea typeface="Open Sans Light"/>
              </a:rPr>
              <a:t>gcr.io/distroless/java, gcr.io/distroless/nodejs</a:t>
            </a:r>
            <a:endParaRPr lang="en-DE" sz="14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400" b="0" u="none" strike="noStrike">
                <a:solidFill>
                  <a:schemeClr val="dk2"/>
                </a:solidFill>
                <a:uFillTx/>
                <a:latin typeface="Open Sans Light"/>
                <a:ea typeface="Open Sans Light"/>
              </a:rPr>
              <a:t>Nur Runtime, keine Shell, keine Paketmanager</a:t>
            </a:r>
            <a:endParaRPr lang="en-DE" sz="14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400" b="0" u="none" strike="noStrike">
                <a:solidFill>
                  <a:schemeClr val="dk2"/>
                </a:solidFill>
                <a:uFillTx/>
                <a:latin typeface="Open Sans Light"/>
                <a:ea typeface="Open Sans Light"/>
              </a:rPr>
              <a:t>Minimale Angriffsfläche, aber schwieriger zu debuggen</a:t>
            </a:r>
            <a:endParaRPr lang="en-DE" sz="14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1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1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1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2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Vergleich von Basis-Images</a:t>
            </a:r>
            <a:endParaRPr lang="en-DE" sz="2800" b="0" u="none" strike="noStrike">
              <a:solidFill>
                <a:schemeClr val="dk1"/>
              </a:solidFill>
              <a:uFillTx/>
              <a:latin typeface="Arial"/>
            </a:endParaRPr>
          </a:p>
        </p:txBody>
      </p:sp>
      <p:graphicFrame>
        <p:nvGraphicFramePr>
          <p:cNvPr id="217" name="Table 216"/>
          <p:cNvGraphicFramePr/>
          <p:nvPr>
            <p:extLst>
              <p:ext uri="{D42A27DB-BD31-4B8C-83A1-F6EECF244321}">
                <p14:modId xmlns:p14="http://schemas.microsoft.com/office/powerpoint/2010/main" val="4034057377"/>
              </p:ext>
            </p:extLst>
          </p:nvPr>
        </p:nvGraphicFramePr>
        <p:xfrm>
          <a:off x="267840" y="1635840"/>
          <a:ext cx="8519400" cy="1737360"/>
        </p:xfrm>
        <a:graphic>
          <a:graphicData uri="http://schemas.openxmlformats.org/drawingml/2006/table">
            <a:tbl>
              <a:tblPr/>
              <a:tblGrid>
                <a:gridCol w="1703880">
                  <a:extLst>
                    <a:ext uri="{9D8B030D-6E8A-4147-A177-3AD203B41FA5}">
                      <a16:colId xmlns:a16="http://schemas.microsoft.com/office/drawing/2014/main" val="20000"/>
                    </a:ext>
                  </a:extLst>
                </a:gridCol>
                <a:gridCol w="1703880">
                  <a:extLst>
                    <a:ext uri="{9D8B030D-6E8A-4147-A177-3AD203B41FA5}">
                      <a16:colId xmlns:a16="http://schemas.microsoft.com/office/drawing/2014/main" val="20001"/>
                    </a:ext>
                  </a:extLst>
                </a:gridCol>
                <a:gridCol w="1703880">
                  <a:extLst>
                    <a:ext uri="{9D8B030D-6E8A-4147-A177-3AD203B41FA5}">
                      <a16:colId xmlns:a16="http://schemas.microsoft.com/office/drawing/2014/main" val="20002"/>
                    </a:ext>
                  </a:extLst>
                </a:gridCol>
                <a:gridCol w="1703880">
                  <a:extLst>
                    <a:ext uri="{9D8B030D-6E8A-4147-A177-3AD203B41FA5}">
                      <a16:colId xmlns:a16="http://schemas.microsoft.com/office/drawing/2014/main" val="20003"/>
                    </a:ext>
                  </a:extLst>
                </a:gridCol>
                <a:gridCol w="1703880">
                  <a:extLst>
                    <a:ext uri="{9D8B030D-6E8A-4147-A177-3AD203B41FA5}">
                      <a16:colId xmlns:a16="http://schemas.microsoft.com/office/drawing/2014/main" val="20004"/>
                    </a:ext>
                  </a:extLst>
                </a:gridCol>
              </a:tblGrid>
              <a:tr h="364680">
                <a:tc>
                  <a:txBody>
                    <a:bodyPr/>
                    <a:lstStyle/>
                    <a:p>
                      <a:pPr indent="0">
                        <a:spcBef>
                          <a:spcPts val="850"/>
                        </a:spcBef>
                        <a:spcAft>
                          <a:spcPts val="850"/>
                        </a:spcAft>
                        <a:buNone/>
                      </a:pPr>
                      <a:r>
                        <a:rPr lang="en-US" sz="1800" b="1" u="none" strike="noStrike">
                          <a:solidFill>
                            <a:srgbClr val="FFFFFF"/>
                          </a:solidFill>
                          <a:uFillTx/>
                          <a:latin typeface="Open Sans Light"/>
                        </a:rPr>
                        <a:t>Image</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a:lstStyle/>
                    <a:p>
                      <a:pPr indent="0" algn="ctr">
                        <a:spcBef>
                          <a:spcPts val="850"/>
                        </a:spcBef>
                        <a:spcAft>
                          <a:spcPts val="850"/>
                        </a:spcAft>
                        <a:buNone/>
                      </a:pPr>
                      <a:r>
                        <a:rPr lang="en-US" sz="1800" b="1" u="none" strike="noStrike" dirty="0" err="1">
                          <a:solidFill>
                            <a:srgbClr val="FFFFFF"/>
                          </a:solidFill>
                          <a:uFillTx/>
                          <a:latin typeface="Open Sans Light"/>
                        </a:rPr>
                        <a:t>Größe</a:t>
                      </a:r>
                      <a:endParaRPr lang="en-US" sz="1800" b="1" u="none" strike="noStrike" dirty="0">
                        <a:solidFill>
                          <a:srgbClr val="FFFFFF"/>
                        </a:solidFill>
                        <a:uFillTx/>
                        <a:latin typeface="Open Sans Light"/>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a:lstStyle/>
                    <a:p>
                      <a:pPr indent="0" algn="ctr">
                        <a:spcBef>
                          <a:spcPts val="850"/>
                        </a:spcBef>
                        <a:spcAft>
                          <a:spcPts val="850"/>
                        </a:spcAft>
                        <a:buNone/>
                      </a:pPr>
                      <a:r>
                        <a:rPr lang="en-US" sz="1800" b="1" u="none" strike="noStrike">
                          <a:solidFill>
                            <a:srgbClr val="FFFFFF"/>
                          </a:solidFill>
                          <a:uFillTx/>
                          <a:latin typeface="Open Sans Light"/>
                        </a:rPr>
                        <a:t>Pakete</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a:lstStyle/>
                    <a:p>
                      <a:pPr indent="0" algn="ctr">
                        <a:spcBef>
                          <a:spcPts val="850"/>
                        </a:spcBef>
                        <a:spcAft>
                          <a:spcPts val="850"/>
                        </a:spcAft>
                        <a:buNone/>
                      </a:pPr>
                      <a:r>
                        <a:rPr lang="en-US" sz="1800" b="1" u="none" strike="noStrike">
                          <a:solidFill>
                            <a:srgbClr val="FFFFFF"/>
                          </a:solidFill>
                          <a:uFillTx/>
                          <a:latin typeface="Open Sans Light"/>
                        </a:rPr>
                        <a:t>Sicherheit</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a:lstStyle/>
                    <a:p>
                      <a:pPr indent="0" algn="ctr">
                        <a:spcBef>
                          <a:spcPts val="850"/>
                        </a:spcBef>
                        <a:spcAft>
                          <a:spcPts val="850"/>
                        </a:spcAft>
                        <a:buNone/>
                      </a:pPr>
                      <a:r>
                        <a:rPr lang="en-US" sz="1800" b="1" u="none" strike="noStrike">
                          <a:solidFill>
                            <a:srgbClr val="FFFFFF"/>
                          </a:solidFill>
                          <a:uFillTx/>
                          <a:latin typeface="Open Sans Light"/>
                        </a:rPr>
                        <a:t>Einfachheit</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extLst>
                  <a:ext uri="{0D108BD9-81ED-4DB2-BD59-A6C34878D82A}">
                    <a16:rowId xmlns:a16="http://schemas.microsoft.com/office/drawing/2014/main" val="10000"/>
                  </a:ext>
                </a:extLst>
              </a:tr>
              <a:tr h="364680">
                <a:tc>
                  <a:txBody>
                    <a:bodyPr/>
                    <a:lstStyle/>
                    <a:p>
                      <a:pPr indent="0">
                        <a:spcBef>
                          <a:spcPts val="850"/>
                        </a:spcBef>
                        <a:spcAft>
                          <a:spcPts val="850"/>
                        </a:spcAft>
                        <a:buNone/>
                      </a:pPr>
                      <a:r>
                        <a:rPr lang="en-US" sz="1800" b="1" u="none" strike="noStrike" dirty="0">
                          <a:solidFill>
                            <a:srgbClr val="000000"/>
                          </a:solidFill>
                          <a:uFillTx/>
                          <a:latin typeface="Open Sans Light"/>
                        </a:rPr>
                        <a:t>ubuntu:24.04</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indent="0" algn="ctr">
                        <a:spcBef>
                          <a:spcPts val="850"/>
                        </a:spcBef>
                        <a:spcAft>
                          <a:spcPts val="850"/>
                        </a:spcAft>
                        <a:buNone/>
                      </a:pPr>
                      <a:r>
                        <a:rPr lang="en-US" sz="1800" b="1" u="none" strike="noStrike" dirty="0">
                          <a:solidFill>
                            <a:srgbClr val="000000"/>
                          </a:solidFill>
                          <a:uFillTx/>
                          <a:latin typeface="Open Sans Light"/>
                        </a:rPr>
                        <a:t>~100 MB</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indent="0" algn="ctr">
                        <a:spcBef>
                          <a:spcPts val="850"/>
                        </a:spcBef>
                        <a:spcAft>
                          <a:spcPts val="850"/>
                        </a:spcAft>
                        <a:buNone/>
                      </a:pPr>
                      <a:r>
                        <a:rPr lang="en-US" sz="1800" b="1" u="none" strike="noStrike">
                          <a:solidFill>
                            <a:srgbClr val="000000"/>
                          </a:solidFill>
                          <a:uFillTx/>
                          <a:latin typeface="Open Sans Light"/>
                        </a:rPr>
                        <a:t>Viele</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indent="0" algn="ctr">
                        <a:spcBef>
                          <a:spcPts val="850"/>
                        </a:spcBef>
                        <a:spcAft>
                          <a:spcPts val="850"/>
                        </a:spcAft>
                        <a:buNone/>
                      </a:pPr>
                      <a:r>
                        <a:rPr lang="en-US" sz="1800" b="1" u="none" strike="noStrike">
                          <a:solidFill>
                            <a:srgbClr val="000000"/>
                          </a:solidFill>
                          <a:uFillTx/>
                          <a:latin typeface="Open Sans Light"/>
                        </a:rPr>
                        <a:t>Mittel</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indent="0" algn="ctr">
                        <a:spcBef>
                          <a:spcPts val="850"/>
                        </a:spcBef>
                        <a:spcAft>
                          <a:spcPts val="850"/>
                        </a:spcAft>
                        <a:buNone/>
                      </a:pPr>
                      <a:r>
                        <a:rPr lang="en-US" sz="1800" b="1" u="none" strike="noStrike">
                          <a:solidFill>
                            <a:srgbClr val="000000"/>
                          </a:solidFill>
                          <a:uFillTx/>
                          <a:latin typeface="Open Sans Light"/>
                        </a:rPr>
                        <a:t>Hoch</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extLst>
                  <a:ext uri="{0D108BD9-81ED-4DB2-BD59-A6C34878D82A}">
                    <a16:rowId xmlns:a16="http://schemas.microsoft.com/office/drawing/2014/main" val="10001"/>
                  </a:ext>
                </a:extLst>
              </a:tr>
              <a:tr h="364680">
                <a:tc>
                  <a:txBody>
                    <a:bodyPr/>
                    <a:lstStyle/>
                    <a:p>
                      <a:pPr indent="0">
                        <a:spcBef>
                          <a:spcPts val="850"/>
                        </a:spcBef>
                        <a:spcAft>
                          <a:spcPts val="850"/>
                        </a:spcAft>
                        <a:buNone/>
                      </a:pPr>
                      <a:r>
                        <a:rPr lang="en-US" sz="1800" b="1" u="none" strike="noStrike" dirty="0">
                          <a:solidFill>
                            <a:srgbClr val="000000"/>
                          </a:solidFill>
                          <a:uFillTx/>
                          <a:latin typeface="Open Sans Light"/>
                        </a:rPr>
                        <a:t>alpine:3.21</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indent="0" algn="ctr">
                        <a:spcBef>
                          <a:spcPts val="850"/>
                        </a:spcBef>
                        <a:spcAft>
                          <a:spcPts val="850"/>
                        </a:spcAft>
                        <a:buNone/>
                      </a:pPr>
                      <a:r>
                        <a:rPr lang="en-US" sz="1800" b="1" u="none" strike="noStrike" dirty="0">
                          <a:solidFill>
                            <a:srgbClr val="000000"/>
                          </a:solidFill>
                          <a:uFillTx/>
                          <a:latin typeface="Open Sans Light"/>
                        </a:rPr>
                        <a:t>~9 MB</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indent="0" algn="ctr">
                        <a:spcBef>
                          <a:spcPts val="850"/>
                        </a:spcBef>
                        <a:spcAft>
                          <a:spcPts val="850"/>
                        </a:spcAft>
                        <a:buNone/>
                      </a:pPr>
                      <a:r>
                        <a:rPr lang="en-US" sz="1800" b="1" u="none" strike="noStrike">
                          <a:solidFill>
                            <a:srgbClr val="000000"/>
                          </a:solidFill>
                          <a:uFillTx/>
                          <a:latin typeface="Open Sans Light"/>
                        </a:rPr>
                        <a:t>Minimal</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indent="0" algn="ctr">
                        <a:spcBef>
                          <a:spcPts val="850"/>
                        </a:spcBef>
                        <a:spcAft>
                          <a:spcPts val="850"/>
                        </a:spcAft>
                        <a:buNone/>
                      </a:pPr>
                      <a:r>
                        <a:rPr lang="en-US" sz="1800" b="1" u="none" strike="noStrike">
                          <a:solidFill>
                            <a:srgbClr val="000000"/>
                          </a:solidFill>
                          <a:uFillTx/>
                          <a:latin typeface="Open Sans Light"/>
                        </a:rPr>
                        <a:t>Höher</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indent="0" algn="ctr">
                        <a:spcBef>
                          <a:spcPts val="850"/>
                        </a:spcBef>
                        <a:spcAft>
                          <a:spcPts val="850"/>
                        </a:spcAft>
                        <a:buNone/>
                      </a:pPr>
                      <a:r>
                        <a:rPr lang="en-US" sz="1800" b="1" u="none" strike="noStrike">
                          <a:solidFill>
                            <a:srgbClr val="000000"/>
                          </a:solidFill>
                          <a:uFillTx/>
                          <a:latin typeface="Open Sans Light"/>
                        </a:rPr>
                        <a:t>Mittel</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extLst>
                  <a:ext uri="{0D108BD9-81ED-4DB2-BD59-A6C34878D82A}">
                    <a16:rowId xmlns:a16="http://schemas.microsoft.com/office/drawing/2014/main" val="10002"/>
                  </a:ext>
                </a:extLst>
              </a:tr>
              <a:tr h="216000">
                <a:tc>
                  <a:txBody>
                    <a:bodyPr/>
                    <a:lstStyle/>
                    <a:p>
                      <a:pPr indent="0">
                        <a:spcBef>
                          <a:spcPts val="850"/>
                        </a:spcBef>
                        <a:spcAft>
                          <a:spcPts val="850"/>
                        </a:spcAft>
                        <a:buNone/>
                      </a:pPr>
                      <a:r>
                        <a:rPr lang="en-US" sz="1800" b="1" u="none" strike="noStrike" dirty="0" err="1">
                          <a:solidFill>
                            <a:srgbClr val="000000"/>
                          </a:solidFill>
                          <a:uFillTx/>
                          <a:latin typeface="Open Sans Light"/>
                        </a:rPr>
                        <a:t>distroless</a:t>
                      </a:r>
                      <a:endParaRPr lang="en-US" sz="1800" b="1" u="none" strike="noStrike" dirty="0">
                        <a:solidFill>
                          <a:srgbClr val="000000"/>
                        </a:solidFill>
                        <a:uFillTx/>
                        <a:latin typeface="Open Sans Light"/>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indent="0" algn="ctr">
                        <a:spcBef>
                          <a:spcPts val="850"/>
                        </a:spcBef>
                        <a:spcAft>
                          <a:spcPts val="850"/>
                        </a:spcAft>
                        <a:buNone/>
                      </a:pPr>
                      <a:r>
                        <a:rPr lang="en-US" sz="1800" b="1" u="none" strike="noStrike" dirty="0">
                          <a:solidFill>
                            <a:srgbClr val="000000"/>
                          </a:solidFill>
                          <a:uFillTx/>
                          <a:latin typeface="Open Sans Light"/>
                        </a:rPr>
                        <a:t>~100 MB – 200 MB</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indent="0" algn="ctr">
                        <a:spcBef>
                          <a:spcPts val="850"/>
                        </a:spcBef>
                        <a:spcAft>
                          <a:spcPts val="850"/>
                        </a:spcAft>
                        <a:buNone/>
                      </a:pPr>
                      <a:r>
                        <a:rPr lang="en-US" sz="1800" b="1" u="none" strike="noStrike">
                          <a:solidFill>
                            <a:srgbClr val="000000"/>
                          </a:solidFill>
                          <a:uFillTx/>
                          <a:latin typeface="Open Sans Light"/>
                        </a:rPr>
                        <a:t>Nur Runtime</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indent="0" algn="ctr">
                        <a:spcBef>
                          <a:spcPts val="850"/>
                        </a:spcBef>
                        <a:spcAft>
                          <a:spcPts val="850"/>
                        </a:spcAft>
                        <a:buNone/>
                      </a:pPr>
                      <a:r>
                        <a:rPr lang="en-US" sz="1800" b="1" u="none" strike="noStrike">
                          <a:solidFill>
                            <a:srgbClr val="000000"/>
                          </a:solidFill>
                          <a:uFillTx/>
                          <a:latin typeface="Open Sans Light"/>
                        </a:rPr>
                        <a:t>Sehr hoch</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indent="0" algn="ctr">
                        <a:spcBef>
                          <a:spcPts val="850"/>
                        </a:spcBef>
                        <a:spcAft>
                          <a:spcPts val="850"/>
                        </a:spcAft>
                        <a:buNone/>
                      </a:pPr>
                      <a:r>
                        <a:rPr lang="en-US" sz="1800" b="1" u="none" strike="noStrike" dirty="0" err="1">
                          <a:solidFill>
                            <a:srgbClr val="000000"/>
                          </a:solidFill>
                          <a:uFillTx/>
                          <a:latin typeface="Open Sans Light"/>
                        </a:rPr>
                        <a:t>Niedrig</a:t>
                      </a:r>
                      <a:endParaRPr lang="en-US" sz="1800" b="1" u="none" strike="noStrike" dirty="0">
                        <a:solidFill>
                          <a:srgbClr val="000000"/>
                        </a:solidFill>
                        <a:uFillTx/>
                        <a:latin typeface="Open Sans Light"/>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Vulnerability-Scanning mit Trivy</a:t>
            </a:r>
            <a:endParaRPr lang="en-DE" sz="2800" b="0" u="none" strike="noStrike">
              <a:solidFill>
                <a:schemeClr val="dk1"/>
              </a:solidFill>
              <a:uFillTx/>
              <a:latin typeface="Arial"/>
            </a:endParaRPr>
          </a:p>
        </p:txBody>
      </p:sp>
      <p:sp>
        <p:nvSpPr>
          <p:cNvPr id="219"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200000"/>
              </a:lnSpc>
              <a:buClr>
                <a:srgbClr val="595959"/>
              </a:buClr>
              <a:buFont typeface="Arial"/>
              <a:buChar char="•"/>
            </a:pPr>
            <a:r>
              <a:rPr lang="de-DE" sz="1800" b="0" u="none" strike="noStrike">
                <a:solidFill>
                  <a:schemeClr val="dk2"/>
                </a:solidFill>
                <a:uFillTx/>
                <a:latin typeface="Open Sans Light"/>
                <a:ea typeface="Open Sans Light"/>
              </a:rPr>
              <a:t>Open Source Tool zum Scannen von Container-Images</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800" b="0" u="none" strike="noStrike">
                <a:solidFill>
                  <a:schemeClr val="dk2"/>
                </a:solidFill>
                <a:uFillTx/>
                <a:latin typeface="Open Sans Light"/>
                <a:ea typeface="Open Sans Light"/>
              </a:rPr>
              <a:t>Erkennt Schwachstellen (CVEs) in:</a:t>
            </a:r>
            <a:endParaRPr lang="en-DE" sz="1800" b="0" u="none" strike="noStrike">
              <a:solidFill>
                <a:schemeClr val="dk1"/>
              </a:solidFill>
              <a:uFillTx/>
              <a:latin typeface="Arial"/>
            </a:endParaRPr>
          </a:p>
          <a:p>
            <a:pPr marL="864000" lvl="1" indent="-324000" defTabSz="914400">
              <a:lnSpc>
                <a:spcPct val="90000"/>
              </a:lnSpc>
              <a:spcBef>
                <a:spcPts val="1134"/>
              </a:spcBef>
              <a:buClr>
                <a:srgbClr val="000000"/>
              </a:buClr>
              <a:buSzPct val="75000"/>
              <a:buFont typeface="Symbol" charset="2"/>
              <a:buChar char=""/>
            </a:pPr>
            <a:r>
              <a:rPr lang="de-DE" sz="1800" b="0" u="none" strike="noStrike">
                <a:solidFill>
                  <a:schemeClr val="dk2"/>
                </a:solidFill>
                <a:uFillTx/>
                <a:latin typeface="Open Sans Light"/>
                <a:ea typeface="Open Sans Light"/>
              </a:rPr>
              <a:t>OS-Paketen (apt, apk, rpm)</a:t>
            </a:r>
            <a:endParaRPr lang="en-DE" sz="1800" b="0" u="none" strike="noStrike">
              <a:solidFill>
                <a:schemeClr val="dk1"/>
              </a:solidFill>
              <a:uFillTx/>
              <a:latin typeface="Arial"/>
            </a:endParaRPr>
          </a:p>
          <a:p>
            <a:pPr marL="864000" lvl="1" indent="-324000" defTabSz="914400">
              <a:lnSpc>
                <a:spcPct val="90000"/>
              </a:lnSpc>
              <a:spcBef>
                <a:spcPts val="1134"/>
              </a:spcBef>
              <a:buClr>
                <a:srgbClr val="000000"/>
              </a:buClr>
              <a:buSzPct val="75000"/>
              <a:buFont typeface="Symbol" charset="2"/>
              <a:buChar char=""/>
            </a:pPr>
            <a:r>
              <a:rPr lang="de-DE" sz="1800" b="0" u="none" strike="noStrike">
                <a:solidFill>
                  <a:schemeClr val="dk2"/>
                </a:solidFill>
                <a:uFillTx/>
                <a:latin typeface="Open Sans Light"/>
                <a:ea typeface="Open Sans Light"/>
              </a:rPr>
              <a:t>Programmbibliotheken (npm, pip, gem, etc.)</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800" b="0" u="none" strike="noStrike">
                <a:solidFill>
                  <a:schemeClr val="dk2"/>
                </a:solidFill>
                <a:uFillTx/>
                <a:latin typeface="Open Sans Light"/>
                <a:ea typeface="Open Sans Light"/>
              </a:rPr>
              <a:t>Einfach zu nutzen, hohe Erkennungsrate</a:t>
            </a:r>
            <a:endParaRPr lang="en-DE" sz="1800" b="0" u="none" strike="noStrike">
              <a:solidFill>
                <a:schemeClr val="dk1"/>
              </a:solidFill>
              <a:uFillTx/>
              <a:latin typeface="Arial"/>
            </a:endParaRPr>
          </a:p>
          <a:p>
            <a:pPr marL="457200" indent="-343080" defTabSz="914400">
              <a:lnSpc>
                <a:spcPct val="200000"/>
              </a:lnSpc>
              <a:buClr>
                <a:srgbClr val="595959"/>
              </a:buClr>
              <a:buFont typeface="Arial"/>
              <a:buChar char="•"/>
            </a:pPr>
            <a:r>
              <a:rPr lang="de-DE" sz="1800" b="0" u="none" strike="noStrike">
                <a:solidFill>
                  <a:schemeClr val="dk2"/>
                </a:solidFill>
                <a:uFillTx/>
                <a:latin typeface="Open Sans Light"/>
                <a:ea typeface="Open Sans Light"/>
              </a:rPr>
              <a:t>Ideal für Integration in CI/CD-Pipelines</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Best Practices</a:t>
            </a:r>
            <a:endParaRPr lang="en-DE" sz="2800" b="0" u="none" strike="noStrike">
              <a:solidFill>
                <a:schemeClr val="dk1"/>
              </a:solidFill>
              <a:uFillTx/>
              <a:latin typeface="Arial"/>
            </a:endParaRPr>
          </a:p>
        </p:txBody>
      </p:sp>
      <p:sp>
        <p:nvSpPr>
          <p:cNvPr id="221"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buClr>
                <a:srgbClr val="595959"/>
              </a:buClr>
              <a:buFont typeface="Wingdings" charset="2"/>
              <a:buChar char=""/>
            </a:pPr>
            <a:r>
              <a:rPr lang="de-DE" sz="1800" b="0" u="none" strike="noStrike">
                <a:solidFill>
                  <a:schemeClr val="dk2"/>
                </a:solidFill>
                <a:uFillTx/>
                <a:latin typeface="Open Sans Light"/>
                <a:ea typeface="Open Sans Light"/>
              </a:rPr>
              <a:t>Minimale Base Images bevorzugen</a:t>
            </a:r>
            <a:endParaRPr lang="en-DE" sz="1800" b="0" u="none" strike="noStrike">
              <a:solidFill>
                <a:schemeClr val="dk1"/>
              </a:solidFill>
              <a:uFillTx/>
              <a:latin typeface="Arial"/>
            </a:endParaRPr>
          </a:p>
          <a:p>
            <a:pPr marL="457200" indent="-343080" defTabSz="914400">
              <a:lnSpc>
                <a:spcPct val="150000"/>
              </a:lnSpc>
              <a:buClr>
                <a:srgbClr val="595959"/>
              </a:buClr>
              <a:buFont typeface="Wingdings" charset="2"/>
              <a:buChar char=""/>
            </a:pPr>
            <a:r>
              <a:rPr lang="de-DE" sz="1800" b="0" u="none" strike="noStrike">
                <a:solidFill>
                  <a:schemeClr val="dk2"/>
                </a:solidFill>
                <a:uFillTx/>
                <a:latin typeface="Open Sans Light"/>
                <a:ea typeface="Open Sans Light"/>
              </a:rPr>
              <a:t>Aktuelle Versionen verwenden</a:t>
            </a:r>
            <a:endParaRPr lang="en-DE" sz="1800" b="0" u="none" strike="noStrike">
              <a:solidFill>
                <a:schemeClr val="dk1"/>
              </a:solidFill>
              <a:uFillTx/>
              <a:latin typeface="Arial"/>
            </a:endParaRPr>
          </a:p>
          <a:p>
            <a:pPr marL="457200" indent="-343080" defTabSz="914400">
              <a:lnSpc>
                <a:spcPct val="150000"/>
              </a:lnSpc>
              <a:buClr>
                <a:srgbClr val="595959"/>
              </a:buClr>
              <a:buFont typeface="Wingdings" charset="2"/>
              <a:buChar char=""/>
            </a:pPr>
            <a:r>
              <a:rPr lang="de-DE" sz="1800" b="0" u="none" strike="noStrike">
                <a:solidFill>
                  <a:schemeClr val="dk2"/>
                </a:solidFill>
                <a:uFillTx/>
                <a:latin typeface="Open Sans Light"/>
                <a:ea typeface="Open Sans Light"/>
              </a:rPr>
              <a:t>Spezifische Tags statt latest nutzen</a:t>
            </a:r>
            <a:endParaRPr lang="en-DE" sz="1800" b="0" u="none" strike="noStrike">
              <a:solidFill>
                <a:schemeClr val="dk1"/>
              </a:solidFill>
              <a:uFillTx/>
              <a:latin typeface="Arial"/>
            </a:endParaRPr>
          </a:p>
          <a:p>
            <a:pPr marL="457200" indent="-343080" defTabSz="914400">
              <a:lnSpc>
                <a:spcPct val="150000"/>
              </a:lnSpc>
              <a:buClr>
                <a:srgbClr val="595959"/>
              </a:buClr>
              <a:buFont typeface="Wingdings" charset="2"/>
              <a:buChar char=""/>
            </a:pPr>
            <a:r>
              <a:rPr lang="de-DE" sz="1800" b="0" u="none" strike="noStrike">
                <a:solidFill>
                  <a:schemeClr val="dk2"/>
                </a:solidFill>
                <a:uFillTx/>
                <a:latin typeface="Open Sans Light"/>
                <a:ea typeface="Open Sans Light"/>
              </a:rPr>
              <a:t>SHA256-Digest für unveränderliche Referenzen</a:t>
            </a:r>
            <a:endParaRPr lang="en-DE" sz="1800" b="0" u="none" strike="noStrike">
              <a:solidFill>
                <a:schemeClr val="dk1"/>
              </a:solidFill>
              <a:uFillTx/>
              <a:latin typeface="Arial"/>
            </a:endParaRPr>
          </a:p>
          <a:p>
            <a:pPr marL="457200" indent="-343080" defTabSz="914400">
              <a:lnSpc>
                <a:spcPct val="150000"/>
              </a:lnSpc>
              <a:buClr>
                <a:srgbClr val="595959"/>
              </a:buClr>
              <a:buFont typeface="Wingdings" charset="2"/>
              <a:buChar char=""/>
            </a:pPr>
            <a:r>
              <a:rPr lang="de-DE" sz="1800" b="0" u="none" strike="noStrike">
                <a:solidFill>
                  <a:schemeClr val="dk2"/>
                </a:solidFill>
                <a:uFillTx/>
                <a:latin typeface="Open Sans Light"/>
                <a:ea typeface="Open Sans Light"/>
              </a:rPr>
              <a:t>.dockerignore nutzen</a:t>
            </a:r>
            <a:endParaRPr lang="en-DE" sz="1800" b="0" u="none" strike="noStrike">
              <a:solidFill>
                <a:schemeClr val="dk1"/>
              </a:solidFill>
              <a:uFillTx/>
              <a:latin typeface="Arial"/>
            </a:endParaRPr>
          </a:p>
          <a:p>
            <a:pPr marL="457200" indent="-343080" defTabSz="914400">
              <a:lnSpc>
                <a:spcPct val="150000"/>
              </a:lnSpc>
              <a:buClr>
                <a:srgbClr val="595959"/>
              </a:buClr>
              <a:buFont typeface="Wingdings" charset="2"/>
              <a:buChar char=""/>
            </a:pPr>
            <a:r>
              <a:rPr lang="de-DE" sz="1800" b="0" u="none" strike="noStrike">
                <a:solidFill>
                  <a:schemeClr val="dk2"/>
                </a:solidFill>
                <a:uFillTx/>
                <a:latin typeface="Open Sans Light"/>
                <a:ea typeface="Open Sans Light"/>
              </a:rPr>
              <a:t>Multi-Stage-Builds für kleinere Images</a:t>
            </a:r>
            <a:endParaRPr lang="en-DE" sz="1800" b="0" u="none" strike="noStrike">
              <a:solidFill>
                <a:schemeClr val="dk1"/>
              </a:solidFill>
              <a:uFillTx/>
              <a:latin typeface="Arial"/>
            </a:endParaRPr>
          </a:p>
          <a:p>
            <a:pPr marL="457200" indent="-343080" defTabSz="914400">
              <a:lnSpc>
                <a:spcPct val="150000"/>
              </a:lnSpc>
              <a:buClr>
                <a:srgbClr val="595959"/>
              </a:buClr>
              <a:buFont typeface="Wingdings" charset="2"/>
              <a:buChar char=""/>
            </a:pPr>
            <a:r>
              <a:rPr lang="de-DE" sz="1800" b="0" u="none" strike="noStrike">
                <a:solidFill>
                  <a:schemeClr val="dk2"/>
                </a:solidFill>
                <a:uFillTx/>
                <a:latin typeface="Open Sans Light"/>
                <a:ea typeface="Open Sans Light"/>
              </a:rPr>
              <a:t>Unnötige Tools und Pakete vermeiden</a:t>
            </a:r>
            <a:endParaRPr lang="en-DE" sz="1800" b="0" u="none" strike="noStrike">
              <a:solidFill>
                <a:schemeClr val="dk1"/>
              </a:solidFill>
              <a:uFillTx/>
              <a:latin typeface="Arial"/>
            </a:endParaRPr>
          </a:p>
          <a:p>
            <a:pPr marL="457200" indent="-343080" defTabSz="914400">
              <a:lnSpc>
                <a:spcPct val="150000"/>
              </a:lnSpc>
              <a:buClr>
                <a:srgbClr val="595959"/>
              </a:buClr>
              <a:buFont typeface="Wingdings" charset="2"/>
              <a:buChar char=""/>
            </a:pPr>
            <a:r>
              <a:rPr lang="de-DE" sz="1800" b="0" u="none" strike="noStrike">
                <a:solidFill>
                  <a:schemeClr val="dk2"/>
                </a:solidFill>
                <a:uFillTx/>
                <a:latin typeface="Open Sans Light"/>
                <a:ea typeface="Open Sans Light"/>
              </a:rPr>
              <a:t>Nicht als root ausführen</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Google Shape;102;p19"/>
          <p:cNvPicPr/>
          <p:nvPr/>
        </p:nvPicPr>
        <p:blipFill>
          <a:blip r:embed="rId3"/>
          <a:stretch/>
        </p:blipFill>
        <p:spPr>
          <a:xfrm>
            <a:off x="-81360" y="-170640"/>
            <a:ext cx="9224280" cy="5732280"/>
          </a:xfrm>
          <a:prstGeom prst="rect">
            <a:avLst/>
          </a:prstGeom>
          <a:noFill/>
          <a:ln w="0">
            <a:noFill/>
          </a:ln>
        </p:spPr>
      </p:pic>
      <p:sp>
        <p:nvSpPr>
          <p:cNvPr id="89" name="PlaceHolder 1"/>
          <p:cNvSpPr>
            <a:spLocks noGrp="1"/>
          </p:cNvSpPr>
          <p:nvPr>
            <p:ph type="title"/>
          </p:nvPr>
        </p:nvSpPr>
        <p:spPr>
          <a:xfrm>
            <a:off x="68400" y="4205880"/>
            <a:ext cx="76176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 sz="2800" b="0" u="none" strike="noStrike">
                <a:solidFill>
                  <a:srgbClr val="FFFFFF"/>
                </a:solidFill>
                <a:uFillTx/>
                <a:latin typeface="Open Sans Light"/>
                <a:ea typeface="Open Sans Light"/>
              </a:rPr>
              <a:t>Microservices</a:t>
            </a:r>
            <a:endParaRPr lang="en-DE" sz="2800" b="0" u="none" strike="noStrike">
              <a:solidFill>
                <a:schemeClr val="dk1"/>
              </a:solidFill>
              <a:uFillTx/>
              <a:latin typeface="Arial"/>
            </a:endParaRPr>
          </a:p>
        </p:txBody>
      </p:sp>
      <p:sp>
        <p:nvSpPr>
          <p:cNvPr id="90" name="PlaceHolder 2"/>
          <p:cNvSpPr>
            <a:spLocks noGrp="1"/>
          </p:cNvSpPr>
          <p:nvPr>
            <p:ph/>
          </p:nvPr>
        </p:nvSpPr>
        <p:spPr>
          <a:xfrm>
            <a:off x="68400" y="4639680"/>
            <a:ext cx="8519400" cy="457200"/>
          </a:xfrm>
          <a:prstGeom prst="rect">
            <a:avLst/>
          </a:prstGeom>
          <a:noFill/>
          <a:ln w="0">
            <a:noFill/>
          </a:ln>
        </p:spPr>
        <p:txBody>
          <a:bodyPr lIns="91440" tIns="91440" rIns="91440" bIns="91440" anchor="t">
            <a:noAutofit/>
          </a:bodyPr>
          <a:lstStyle/>
          <a:p>
            <a:pPr indent="0" defTabSz="914400">
              <a:lnSpc>
                <a:spcPct val="150000"/>
              </a:lnSpc>
              <a:spcAft>
                <a:spcPts val="1599"/>
              </a:spcAft>
              <a:buNone/>
              <a:tabLst>
                <a:tab pos="0" algn="l"/>
              </a:tabLst>
            </a:pPr>
            <a:r>
              <a:rPr lang="de" sz="1800" b="0" u="none" strike="noStrike">
                <a:solidFill>
                  <a:srgbClr val="FFFFFF"/>
                </a:solidFill>
                <a:uFillTx/>
                <a:latin typeface="Open Sans Light"/>
                <a:ea typeface="Open Sans Light"/>
              </a:rPr>
              <a:t>Kleine, unabhängige Services</a:t>
            </a:r>
            <a:endParaRPr lang="en-DE" sz="1800" b="0" u="none" strike="noStrike">
              <a:solidFill>
                <a:schemeClr val="dk1"/>
              </a:solidFill>
              <a:uFillTx/>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de-DE" sz="3600" b="0" u="none" strike="noStrike">
                <a:solidFill>
                  <a:schemeClr val="dk1"/>
                </a:solidFill>
                <a:uFillTx/>
                <a:latin typeface="Open Sans Light"/>
                <a:ea typeface="Open Sans Light"/>
              </a:rPr>
              <a:t>Container Laufzeit absichern</a:t>
            </a:r>
            <a:endParaRPr lang="en-DE" sz="3600" b="0" u="none" strike="noStrike">
              <a:solidFill>
                <a:schemeClr val="dk1"/>
              </a:solidFill>
              <a:uFillTx/>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Das Problem mit root</a:t>
            </a:r>
            <a:endParaRPr lang="en-DE" sz="2800" b="0" u="none" strike="noStrike">
              <a:solidFill>
                <a:schemeClr val="dk1"/>
              </a:solidFill>
              <a:uFillTx/>
              <a:latin typeface="Arial"/>
            </a:endParaRPr>
          </a:p>
        </p:txBody>
      </p:sp>
      <p:sp>
        <p:nvSpPr>
          <p:cNvPr id="224"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Docker führt Container standardmäßig als root aus</a:t>
            </a:r>
            <a:endParaRPr lang="en-DE" sz="1800" b="0" u="none" strike="noStrike">
              <a:solidFill>
                <a:schemeClr val="dk1"/>
              </a:solidFill>
              <a:uFillTx/>
              <a:latin typeface="Arial"/>
              <a:ea typeface="Noto Sans CJK SC"/>
            </a:endParaRPr>
          </a:p>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Container-root hat dieselben Capabilities wie Host-root</a:t>
            </a:r>
            <a:endParaRPr lang="en-DE" sz="1800" b="0" u="none" strike="noStrike">
              <a:solidFill>
                <a:schemeClr val="dk1"/>
              </a:solidFill>
              <a:uFillTx/>
              <a:latin typeface="Arial"/>
              <a:ea typeface="Noto Sans CJK SC"/>
            </a:endParaRPr>
          </a:p>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Container-Escape = volle Kontrolle über den Host</a:t>
            </a:r>
            <a:endParaRPr lang="en-DE" sz="1800" b="0" u="none" strike="noStrike">
              <a:solidFill>
                <a:schemeClr val="dk1"/>
              </a:solidFill>
              <a:uFillTx/>
              <a:latin typeface="Arial"/>
              <a:ea typeface="Noto Sans CJK SC"/>
            </a:endParaRPr>
          </a:p>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Viele Container benötigen keine root-Rechte für ihre Aufgaben</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Root vs. Non-Root</a:t>
            </a:r>
            <a:endParaRPr lang="en-DE" sz="2800" b="0" u="none" strike="noStrike">
              <a:solidFill>
                <a:schemeClr val="dk1"/>
              </a:solidFill>
              <a:uFillTx/>
              <a:latin typeface="Arial"/>
            </a:endParaRPr>
          </a:p>
        </p:txBody>
      </p:sp>
      <p:sp>
        <p:nvSpPr>
          <p:cNvPr id="226"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50000"/>
              </a:lnSpc>
              <a:buNone/>
            </a:pPr>
            <a:r>
              <a:rPr lang="de-DE" sz="1800" b="1" u="none" strike="noStrike">
                <a:solidFill>
                  <a:schemeClr val="dk2"/>
                </a:solidFill>
                <a:uFillTx/>
                <a:latin typeface="Open Sans Light"/>
                <a:ea typeface="Open Sans Light"/>
              </a:rPr>
              <a:t>Als root (Standard)</a:t>
            </a: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docker run alpine id</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i="1" u="none" strike="noStrike">
                <a:solidFill>
                  <a:schemeClr val="dk2"/>
                </a:solidFill>
                <a:uFillTx/>
                <a:latin typeface="Source Code Pro Light"/>
                <a:ea typeface="Open Sans Light"/>
              </a:rPr>
              <a:t>uid=0(root) gid=0(root)</a:t>
            </a:r>
            <a:endParaRPr lang="en-DE" sz="1600" b="0" u="none" strike="noStrike">
              <a:solidFill>
                <a:schemeClr val="dk1"/>
              </a:solidFill>
              <a:uFillTx/>
              <a:latin typeface="Source Code Pro Light"/>
              <a:ea typeface="Noto Sans CJK SC"/>
            </a:endParaRPr>
          </a:p>
          <a:p>
            <a:pPr indent="0" defTabSz="914400">
              <a:lnSpc>
                <a:spcPct val="150000"/>
              </a:lnSpc>
              <a:buNone/>
            </a:pP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800" b="1" u="none" strike="noStrike">
                <a:solidFill>
                  <a:schemeClr val="dk2"/>
                </a:solidFill>
                <a:uFillTx/>
                <a:latin typeface="Open Sans Light"/>
                <a:ea typeface="Open Sans Light"/>
              </a:rPr>
              <a:t>Als Non-Root-Benutzer</a:t>
            </a: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docker run --user 1000:1000 alpine id</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uid=1000 gid=1000</a:t>
            </a:r>
            <a:endParaRPr lang="en-DE" sz="1600" b="0" u="none" strike="noStrike">
              <a:solidFill>
                <a:schemeClr val="dk1"/>
              </a:solidFill>
              <a:uFillTx/>
              <a:latin typeface="Source Code Pro Light"/>
              <a:ea typeface="Noto Sans CJK SC"/>
            </a:endParaRPr>
          </a:p>
          <a:p>
            <a:pPr indent="0" defTabSz="914400">
              <a:lnSpc>
                <a:spcPct val="150000"/>
              </a:lnSpc>
              <a:buNone/>
            </a:pP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800" b="1" u="none" strike="noStrike">
                <a:solidFill>
                  <a:srgbClr val="FF0000"/>
                </a:solidFill>
                <a:uFillTx/>
                <a:latin typeface="Open Sans Light"/>
                <a:ea typeface="Open Sans Light"/>
              </a:rPr>
              <a:t>UID 0 IST root und hat ALLE Capabilities!</a:t>
            </a:r>
            <a:endParaRPr lang="en-DE" sz="1800" b="0" u="none" strike="noStrike">
              <a:solidFill>
                <a:schemeClr val="dk1"/>
              </a:solidFill>
              <a:uFillTx/>
              <a:latin typeface="Source Code Pro Light"/>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26">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6">
                                            <p:txEl>
                                              <p:pRg st="4" end="4"/>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26">
                                            <p:txEl>
                                              <p:pRg st="5" end="5"/>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2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Nicht-Privilegierte Container: Dockerfile</a:t>
            </a:r>
            <a:endParaRPr lang="en-DE" sz="2800" b="0" u="none" strike="noStrike">
              <a:solidFill>
                <a:schemeClr val="dk1"/>
              </a:solidFill>
              <a:uFillTx/>
              <a:latin typeface="Arial"/>
            </a:endParaRPr>
          </a:p>
        </p:txBody>
      </p:sp>
      <p:sp>
        <p:nvSpPr>
          <p:cNvPr id="228"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200000"/>
              </a:lnSpc>
              <a:spcBef>
                <a:spcPts val="567"/>
              </a:spcBef>
              <a:spcAft>
                <a:spcPts val="567"/>
              </a:spcAft>
              <a:buNone/>
            </a:pPr>
            <a:r>
              <a:rPr lang="de-DE" sz="1800" b="0" u="none" strike="noStrike">
                <a:solidFill>
                  <a:schemeClr val="dk2"/>
                </a:solidFill>
                <a:uFillTx/>
                <a:latin typeface="Source Code Pro Light"/>
                <a:ea typeface="Open Sans Light"/>
              </a:rPr>
              <a:t># Benutzer erstellen</a:t>
            </a:r>
            <a:endParaRPr lang="en-DE" sz="1800" b="0" u="none" strike="noStrike">
              <a:solidFill>
                <a:schemeClr val="dk1"/>
              </a:solidFill>
              <a:uFillTx/>
              <a:latin typeface="Arial"/>
              <a:ea typeface="Noto Sans CJK SC"/>
            </a:endParaRPr>
          </a:p>
          <a:p>
            <a:pPr indent="0" defTabSz="914400">
              <a:lnSpc>
                <a:spcPct val="115000"/>
              </a:lnSpc>
              <a:buNone/>
            </a:pPr>
            <a:r>
              <a:rPr lang="de-DE" sz="1800" b="0" u="none" strike="noStrike">
                <a:solidFill>
                  <a:schemeClr val="dk2"/>
                </a:solidFill>
                <a:uFillTx/>
                <a:latin typeface="Source Code Pro Light"/>
                <a:ea typeface="Open Sans Light"/>
              </a:rPr>
              <a:t>RUN addgroup -g 1000 appgroup &amp;&amp; \</a:t>
            </a:r>
            <a:endParaRPr lang="en-DE" sz="1800" b="0" u="none" strike="noStrike">
              <a:solidFill>
                <a:schemeClr val="dk1"/>
              </a:solidFill>
              <a:uFillTx/>
              <a:latin typeface="Arial"/>
              <a:ea typeface="Noto Sans CJK SC"/>
            </a:endParaRPr>
          </a:p>
          <a:p>
            <a:pPr indent="0" defTabSz="914400">
              <a:lnSpc>
                <a:spcPct val="115000"/>
              </a:lnSpc>
              <a:buNone/>
            </a:pPr>
            <a:r>
              <a:rPr lang="de-DE" sz="1800" b="0" u="none" strike="noStrike">
                <a:solidFill>
                  <a:schemeClr val="dk2"/>
                </a:solidFill>
                <a:uFillTx/>
                <a:latin typeface="Source Code Pro Light"/>
                <a:ea typeface="Open Sans Light"/>
              </a:rPr>
              <a:t>    adduser -u 1000 -G appgroup -s /bin/sh -D appuser</a:t>
            </a:r>
            <a:endParaRPr lang="en-DE" sz="1800" b="0" u="none" strike="noStrike">
              <a:solidFill>
                <a:schemeClr val="dk1"/>
              </a:solidFill>
              <a:uFillTx/>
              <a:latin typeface="Arial"/>
              <a:ea typeface="Noto Sans CJK SC"/>
            </a:endParaRPr>
          </a:p>
          <a:p>
            <a:pPr indent="0" defTabSz="914400">
              <a:lnSpc>
                <a:spcPct val="115000"/>
              </a:lnSpc>
              <a:buNone/>
            </a:pPr>
            <a:endParaRPr lang="en-DE" sz="1800" b="0" u="none" strike="noStrike">
              <a:solidFill>
                <a:schemeClr val="dk1"/>
              </a:solidFill>
              <a:uFillTx/>
              <a:latin typeface="Arial"/>
              <a:ea typeface="Noto Sans CJK SC"/>
            </a:endParaRPr>
          </a:p>
          <a:p>
            <a:pPr indent="0" defTabSz="914400">
              <a:lnSpc>
                <a:spcPct val="115000"/>
              </a:lnSpc>
              <a:buNone/>
            </a:pPr>
            <a:r>
              <a:rPr lang="de-DE" sz="1800" b="0" u="none" strike="noStrike">
                <a:solidFill>
                  <a:schemeClr val="dk2"/>
                </a:solidFill>
                <a:uFillTx/>
                <a:latin typeface="Source Code Pro Light"/>
                <a:ea typeface="Open Sans Light"/>
              </a:rPr>
              <a:t># Berechtigungen für App-Verzeichnis setzen</a:t>
            </a:r>
            <a:endParaRPr lang="en-DE" sz="1800" b="0" u="none" strike="noStrike">
              <a:solidFill>
                <a:schemeClr val="dk1"/>
              </a:solidFill>
              <a:uFillTx/>
              <a:latin typeface="Arial"/>
              <a:ea typeface="Noto Sans CJK SC"/>
            </a:endParaRPr>
          </a:p>
          <a:p>
            <a:pPr indent="0" defTabSz="914400">
              <a:lnSpc>
                <a:spcPct val="115000"/>
              </a:lnSpc>
              <a:buNone/>
            </a:pPr>
            <a:r>
              <a:rPr lang="de-DE" sz="1800" b="0" u="none" strike="noStrike">
                <a:solidFill>
                  <a:schemeClr val="dk2"/>
                </a:solidFill>
                <a:uFillTx/>
                <a:latin typeface="Source Code Pro Light"/>
                <a:ea typeface="Open Sans Light"/>
              </a:rPr>
              <a:t>COPY --chown=appuser:appgroup . .</a:t>
            </a:r>
            <a:endParaRPr lang="en-DE" sz="1800" b="0" u="none" strike="noStrike">
              <a:solidFill>
                <a:schemeClr val="dk1"/>
              </a:solidFill>
              <a:uFillTx/>
              <a:latin typeface="Arial"/>
              <a:ea typeface="Noto Sans CJK SC"/>
            </a:endParaRPr>
          </a:p>
          <a:p>
            <a:pPr indent="0" defTabSz="914400">
              <a:lnSpc>
                <a:spcPct val="115000"/>
              </a:lnSpc>
              <a:buNone/>
            </a:pPr>
            <a:endParaRPr lang="en-DE" sz="1800" b="0" u="none" strike="noStrike">
              <a:solidFill>
                <a:schemeClr val="dk1"/>
              </a:solidFill>
              <a:uFillTx/>
              <a:latin typeface="Arial"/>
              <a:ea typeface="Noto Sans CJK SC"/>
            </a:endParaRPr>
          </a:p>
          <a:p>
            <a:pPr indent="0" defTabSz="914400">
              <a:lnSpc>
                <a:spcPct val="115000"/>
              </a:lnSpc>
              <a:buNone/>
            </a:pPr>
            <a:r>
              <a:rPr lang="de-DE" sz="1800" b="0" u="none" strike="noStrike">
                <a:solidFill>
                  <a:schemeClr val="dk2"/>
                </a:solidFill>
                <a:uFillTx/>
                <a:latin typeface="Source Code Pro Light"/>
                <a:ea typeface="Open Sans Light"/>
              </a:rPr>
              <a:t># Als nicht-root ausführen</a:t>
            </a:r>
            <a:endParaRPr lang="en-DE" sz="1800" b="0" u="none" strike="noStrike">
              <a:solidFill>
                <a:schemeClr val="dk1"/>
              </a:solidFill>
              <a:uFillTx/>
              <a:latin typeface="Arial"/>
              <a:ea typeface="Noto Sans CJK SC"/>
            </a:endParaRPr>
          </a:p>
          <a:p>
            <a:pPr indent="0" defTabSz="914400">
              <a:lnSpc>
                <a:spcPct val="115000"/>
              </a:lnSpc>
              <a:buNone/>
            </a:pPr>
            <a:r>
              <a:rPr lang="de-DE" sz="1800" b="0" u="none" strike="noStrike">
                <a:solidFill>
                  <a:schemeClr val="dk2"/>
                </a:solidFill>
                <a:uFillTx/>
                <a:latin typeface="Source Code Pro Light"/>
                <a:ea typeface="Open Sans Light"/>
              </a:rPr>
              <a:t>USER appuser</a:t>
            </a:r>
            <a:endParaRPr lang="en-DE" sz="1800" b="0" u="none" strike="noStrike">
              <a:solidFill>
                <a:schemeClr val="dk1"/>
              </a:solidFill>
              <a:uFillTx/>
              <a:latin typeface="Arial"/>
              <a:ea typeface="Noto Sans CJK SC"/>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Nicht-Privilegierte Container: Container Start</a:t>
            </a:r>
            <a:endParaRPr lang="en-DE" sz="2800" b="0" u="none" strike="noStrike">
              <a:solidFill>
                <a:schemeClr val="dk1"/>
              </a:solidFill>
              <a:uFillTx/>
              <a:latin typeface="Arial"/>
            </a:endParaRPr>
          </a:p>
        </p:txBody>
      </p:sp>
      <p:sp>
        <p:nvSpPr>
          <p:cNvPr id="230"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200000"/>
              </a:lnSpc>
              <a:spcBef>
                <a:spcPts val="567"/>
              </a:spcBef>
              <a:spcAft>
                <a:spcPts val="567"/>
              </a:spcAft>
              <a:buNone/>
            </a:pPr>
            <a:r>
              <a:rPr lang="de-DE" sz="1800" b="0" u="none" strike="noStrike">
                <a:solidFill>
                  <a:schemeClr val="dk2"/>
                </a:solidFill>
                <a:uFillTx/>
                <a:latin typeface="Source Code Pro Light"/>
                <a:ea typeface="Open Sans Light"/>
              </a:rPr>
              <a:t>docker run --user 1000:1000 my-image</a:t>
            </a:r>
            <a:endParaRPr lang="en-DE" sz="1800" b="0" u="none" strike="noStrike">
              <a:solidFill>
                <a:schemeClr val="dk1"/>
              </a:solidFill>
              <a:uFillTx/>
              <a:latin typeface="Arial"/>
              <a:ea typeface="Noto Sans CJK SC"/>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Nicht-Privilegierte Container: Docker Compose</a:t>
            </a:r>
            <a:endParaRPr lang="en-DE" sz="2800" b="0" u="none" strike="noStrike">
              <a:solidFill>
                <a:schemeClr val="dk1"/>
              </a:solidFill>
              <a:uFillTx/>
              <a:latin typeface="Arial"/>
            </a:endParaRPr>
          </a:p>
        </p:txBody>
      </p:sp>
      <p:sp>
        <p:nvSpPr>
          <p:cNvPr id="232"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15000"/>
              </a:lnSpc>
              <a:spcBef>
                <a:spcPts val="283"/>
              </a:spcBef>
              <a:spcAft>
                <a:spcPts val="283"/>
              </a:spcAft>
              <a:buNone/>
            </a:pPr>
            <a:r>
              <a:rPr lang="de-DE" sz="1800" b="0" u="none" strike="noStrike">
                <a:solidFill>
                  <a:schemeClr val="dk2"/>
                </a:solidFill>
                <a:uFillTx/>
                <a:latin typeface="Source Code Pro Light"/>
                <a:ea typeface="Open Sans Light"/>
              </a:rPr>
              <a:t>services:</a:t>
            </a:r>
            <a:endParaRPr lang="en-DE" sz="1800" b="0" u="none" strike="noStrike">
              <a:solidFill>
                <a:schemeClr val="dk1"/>
              </a:solidFill>
              <a:uFillTx/>
              <a:latin typeface="Arial"/>
              <a:ea typeface="Noto Sans CJK SC"/>
            </a:endParaRPr>
          </a:p>
          <a:p>
            <a:pPr indent="0" defTabSz="914400">
              <a:lnSpc>
                <a:spcPct val="115000"/>
              </a:lnSpc>
              <a:spcBef>
                <a:spcPts val="283"/>
              </a:spcBef>
              <a:spcAft>
                <a:spcPts val="283"/>
              </a:spcAft>
              <a:buNone/>
            </a:pPr>
            <a:r>
              <a:rPr lang="de-DE" sz="1800" b="0" u="none" strike="noStrike">
                <a:solidFill>
                  <a:schemeClr val="dk2"/>
                </a:solidFill>
                <a:uFillTx/>
                <a:latin typeface="Source Code Pro Light"/>
                <a:ea typeface="Open Sans Light"/>
              </a:rPr>
              <a:t>  webapp:</a:t>
            </a:r>
            <a:endParaRPr lang="en-DE" sz="1800" b="0" u="none" strike="noStrike">
              <a:solidFill>
                <a:schemeClr val="dk1"/>
              </a:solidFill>
              <a:uFillTx/>
              <a:latin typeface="Arial"/>
              <a:ea typeface="Noto Sans CJK SC"/>
            </a:endParaRPr>
          </a:p>
          <a:p>
            <a:pPr indent="0" defTabSz="914400">
              <a:lnSpc>
                <a:spcPct val="115000"/>
              </a:lnSpc>
              <a:spcBef>
                <a:spcPts val="283"/>
              </a:spcBef>
              <a:spcAft>
                <a:spcPts val="283"/>
              </a:spcAft>
              <a:buNone/>
            </a:pPr>
            <a:r>
              <a:rPr lang="de-DE" sz="1800" b="0" u="none" strike="noStrike">
                <a:solidFill>
                  <a:schemeClr val="dk2"/>
                </a:solidFill>
                <a:uFillTx/>
                <a:latin typeface="Source Code Pro Light"/>
                <a:ea typeface="Open Sans Light"/>
              </a:rPr>
              <a:t>    image: my-image</a:t>
            </a:r>
            <a:endParaRPr lang="en-DE" sz="1800" b="0" u="none" strike="noStrike">
              <a:solidFill>
                <a:schemeClr val="dk1"/>
              </a:solidFill>
              <a:uFillTx/>
              <a:latin typeface="Arial"/>
              <a:ea typeface="Noto Sans CJK SC"/>
            </a:endParaRPr>
          </a:p>
          <a:p>
            <a:pPr indent="0" defTabSz="914400">
              <a:lnSpc>
                <a:spcPct val="115000"/>
              </a:lnSpc>
              <a:spcBef>
                <a:spcPts val="283"/>
              </a:spcBef>
              <a:spcAft>
                <a:spcPts val="283"/>
              </a:spcAft>
              <a:buNone/>
            </a:pPr>
            <a:r>
              <a:rPr lang="de-DE" sz="1800" b="0" u="none" strike="noStrike">
                <a:solidFill>
                  <a:schemeClr val="dk2"/>
                </a:solidFill>
                <a:uFillTx/>
                <a:latin typeface="Source Code Pro Light"/>
                <a:ea typeface="Open Sans Light"/>
              </a:rPr>
              <a:t>    user: "1000:1000"  # UID:GID Format</a:t>
            </a:r>
            <a:endParaRPr lang="en-DE" sz="1800" b="0" u="none" strike="noStrike">
              <a:solidFill>
                <a:schemeClr val="dk1"/>
              </a:solidFill>
              <a:uFillTx/>
              <a:latin typeface="Arial"/>
              <a:ea typeface="Noto Sans CJK SC"/>
            </a:endParaRPr>
          </a:p>
          <a:p>
            <a:pPr indent="0" defTabSz="914400">
              <a:lnSpc>
                <a:spcPct val="115000"/>
              </a:lnSpc>
              <a:spcBef>
                <a:spcPts val="283"/>
              </a:spcBef>
              <a:spcAft>
                <a:spcPts val="283"/>
              </a:spcAft>
              <a:buNone/>
            </a:pPr>
            <a:r>
              <a:rPr lang="de-DE" sz="1800" b="0" u="none" strike="noStrike">
                <a:solidFill>
                  <a:schemeClr val="dk2"/>
                </a:solidFill>
                <a:uFillTx/>
                <a:latin typeface="Source Code Pro Light"/>
                <a:ea typeface="Open Sans Light"/>
              </a:rPr>
              <a:t>  </a:t>
            </a:r>
            <a:endParaRPr lang="en-DE" sz="1800" b="0" u="none" strike="noStrike">
              <a:solidFill>
                <a:schemeClr val="dk1"/>
              </a:solidFill>
              <a:uFillTx/>
              <a:latin typeface="Arial"/>
              <a:ea typeface="Noto Sans CJK SC"/>
            </a:endParaRPr>
          </a:p>
          <a:p>
            <a:pPr indent="0" defTabSz="914400">
              <a:lnSpc>
                <a:spcPct val="115000"/>
              </a:lnSpc>
              <a:spcBef>
                <a:spcPts val="283"/>
              </a:spcBef>
              <a:spcAft>
                <a:spcPts val="283"/>
              </a:spcAft>
              <a:buNone/>
            </a:pPr>
            <a:r>
              <a:rPr lang="de-DE" sz="1800" b="0" u="none" strike="noStrike">
                <a:solidFill>
                  <a:schemeClr val="dk2"/>
                </a:solidFill>
                <a:uFillTx/>
                <a:latin typeface="Source Code Pro Light"/>
                <a:ea typeface="Open Sans Light"/>
              </a:rPr>
              <a:t>  # Alternativer Syntax</a:t>
            </a:r>
            <a:endParaRPr lang="en-DE" sz="1800" b="0" u="none" strike="noStrike">
              <a:solidFill>
                <a:schemeClr val="dk1"/>
              </a:solidFill>
              <a:uFillTx/>
              <a:latin typeface="Arial"/>
              <a:ea typeface="Noto Sans CJK SC"/>
            </a:endParaRPr>
          </a:p>
          <a:p>
            <a:pPr indent="0" defTabSz="914400">
              <a:lnSpc>
                <a:spcPct val="115000"/>
              </a:lnSpc>
              <a:spcBef>
                <a:spcPts val="283"/>
              </a:spcBef>
              <a:spcAft>
                <a:spcPts val="283"/>
              </a:spcAft>
              <a:buNone/>
            </a:pPr>
            <a:r>
              <a:rPr lang="de-DE" sz="1800" b="0" u="none" strike="noStrike">
                <a:solidFill>
                  <a:schemeClr val="dk2"/>
                </a:solidFill>
                <a:uFillTx/>
                <a:latin typeface="Source Code Pro Light"/>
                <a:ea typeface="Open Sans Light"/>
              </a:rPr>
              <a:t>  database:</a:t>
            </a:r>
            <a:endParaRPr lang="en-DE" sz="1800" b="0" u="none" strike="noStrike">
              <a:solidFill>
                <a:schemeClr val="dk1"/>
              </a:solidFill>
              <a:uFillTx/>
              <a:latin typeface="Arial"/>
              <a:ea typeface="Noto Sans CJK SC"/>
            </a:endParaRPr>
          </a:p>
          <a:p>
            <a:pPr indent="0" defTabSz="914400">
              <a:lnSpc>
                <a:spcPct val="115000"/>
              </a:lnSpc>
              <a:spcBef>
                <a:spcPts val="283"/>
              </a:spcBef>
              <a:spcAft>
                <a:spcPts val="283"/>
              </a:spcAft>
              <a:buNone/>
            </a:pPr>
            <a:r>
              <a:rPr lang="de-DE" sz="1800" b="0" u="none" strike="noStrike">
                <a:solidFill>
                  <a:schemeClr val="dk2"/>
                </a:solidFill>
                <a:uFillTx/>
                <a:latin typeface="Source Code Pro Light"/>
                <a:ea typeface="Open Sans Light"/>
              </a:rPr>
              <a:t>    image: postgres</a:t>
            </a:r>
            <a:endParaRPr lang="en-DE" sz="1800" b="0" u="none" strike="noStrike">
              <a:solidFill>
                <a:schemeClr val="dk1"/>
              </a:solidFill>
              <a:uFillTx/>
              <a:latin typeface="Arial"/>
              <a:ea typeface="Noto Sans CJK SC"/>
            </a:endParaRPr>
          </a:p>
          <a:p>
            <a:pPr indent="0" defTabSz="914400">
              <a:lnSpc>
                <a:spcPct val="115000"/>
              </a:lnSpc>
              <a:spcBef>
                <a:spcPts val="283"/>
              </a:spcBef>
              <a:spcAft>
                <a:spcPts val="283"/>
              </a:spcAft>
              <a:buNone/>
            </a:pPr>
            <a:r>
              <a:rPr lang="de-DE" sz="1800" b="0" u="none" strike="noStrike">
                <a:solidFill>
                  <a:schemeClr val="dk2"/>
                </a:solidFill>
                <a:uFillTx/>
                <a:latin typeface="Source Code Pro Light"/>
                <a:ea typeface="Open Sans Light"/>
              </a:rPr>
              <a:t>    user: postgres  # Benutzername, falls im Image vorhanden</a:t>
            </a:r>
            <a:endParaRPr lang="en-DE" sz="1800" b="0" u="none" strike="noStrike">
              <a:solidFill>
                <a:schemeClr val="dk1"/>
              </a:solidFill>
              <a:uFillTx/>
              <a:latin typeface="Arial"/>
              <a:ea typeface="Noto Sans CJK SC"/>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Herausforderungen...</a:t>
            </a:r>
            <a:endParaRPr lang="en-DE" sz="2800" b="0" u="none" strike="noStrike">
              <a:solidFill>
                <a:schemeClr val="dk1"/>
              </a:solidFill>
              <a:uFillTx/>
              <a:latin typeface="Arial"/>
            </a:endParaRPr>
          </a:p>
        </p:txBody>
      </p:sp>
      <p:sp>
        <p:nvSpPr>
          <p:cNvPr id="234"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50000"/>
              </a:lnSpc>
              <a:spcBef>
                <a:spcPts val="1701"/>
              </a:spcBef>
              <a:spcAft>
                <a:spcPts val="1701"/>
              </a:spcAft>
              <a:buNone/>
            </a:pPr>
            <a:r>
              <a:rPr lang="de-DE" sz="1800" b="1" u="none" strike="noStrike">
                <a:solidFill>
                  <a:schemeClr val="dk2"/>
                </a:solidFill>
                <a:uFillTx/>
                <a:latin typeface="Open Sans Light"/>
                <a:ea typeface="Open Sans Light"/>
              </a:rPr>
              <a:t>Standardports unter 1024 (z.B. 80, 443) erfordern Root-Rechte</a:t>
            </a:r>
            <a:br>
              <a:rPr sz="1800"/>
            </a:br>
            <a:r>
              <a:rPr lang="de-DE" sz="1800" b="0" u="none" strike="noStrike">
                <a:solidFill>
                  <a:schemeClr val="dk2"/>
                </a:solidFill>
                <a:uFillTx/>
                <a:latin typeface="Open Sans Light"/>
                <a:ea typeface="Open Sans Light"/>
              </a:rPr>
              <a:t>Lösung: Höhere Ports im Container verwenden (8080, 8443)</a:t>
            </a:r>
            <a:endParaRPr lang="en-DE" sz="1800" b="0" u="none" strike="noStrike">
              <a:solidFill>
                <a:schemeClr val="dk1"/>
              </a:solidFill>
              <a:uFillTx/>
              <a:latin typeface="Arial"/>
              <a:ea typeface="Noto Sans CJK SC"/>
            </a:endParaRPr>
          </a:p>
          <a:p>
            <a:pPr indent="0" defTabSz="914400">
              <a:lnSpc>
                <a:spcPct val="150000"/>
              </a:lnSpc>
              <a:spcBef>
                <a:spcPts val="1701"/>
              </a:spcBef>
              <a:spcAft>
                <a:spcPts val="1701"/>
              </a:spcAft>
              <a:buNone/>
            </a:pPr>
            <a:r>
              <a:rPr lang="de-DE" sz="1800" b="1" u="none" strike="noStrike">
                <a:solidFill>
                  <a:schemeClr val="dk2"/>
                </a:solidFill>
                <a:uFillTx/>
                <a:latin typeface="Open Sans Light"/>
                <a:ea typeface="Open Sans Light"/>
              </a:rPr>
              <a:t>Berechtigungen für Volume-Mounts</a:t>
            </a:r>
            <a:br>
              <a:rPr sz="1800"/>
            </a:br>
            <a:r>
              <a:rPr lang="de-DE" sz="1800" b="0" u="none" strike="noStrike">
                <a:solidFill>
                  <a:schemeClr val="dk2"/>
                </a:solidFill>
                <a:uFillTx/>
                <a:latin typeface="Open Sans Light"/>
                <a:ea typeface="Open Sans Light"/>
              </a:rPr>
              <a:t>Lösung: Korrektes chown/chmod auf dem Host</a:t>
            </a:r>
            <a:endParaRPr lang="en-DE" sz="1800" b="0" u="none" strike="noStrike">
              <a:solidFill>
                <a:schemeClr val="dk1"/>
              </a:solidFill>
              <a:uFillTx/>
              <a:latin typeface="Arial"/>
              <a:ea typeface="Noto Sans CJK SC"/>
            </a:endParaRPr>
          </a:p>
          <a:p>
            <a:pPr indent="0" defTabSz="914400">
              <a:lnSpc>
                <a:spcPct val="150000"/>
              </a:lnSpc>
              <a:spcBef>
                <a:spcPts val="1701"/>
              </a:spcBef>
              <a:spcAft>
                <a:spcPts val="1701"/>
              </a:spcAft>
              <a:buNone/>
            </a:pPr>
            <a:r>
              <a:rPr lang="de-DE" sz="1800" b="1" u="none" strike="noStrike">
                <a:solidFill>
                  <a:schemeClr val="dk2"/>
                </a:solidFill>
                <a:uFillTx/>
                <a:latin typeface="Open Sans Light"/>
                <a:ea typeface="Open Sans Light"/>
              </a:rPr>
              <a:t>Legacy-Anwendungen, die Root erwarten</a:t>
            </a:r>
            <a:br>
              <a:rPr sz="1800"/>
            </a:br>
            <a:r>
              <a:rPr lang="de-DE" sz="1800" b="0" u="none" strike="noStrike">
                <a:solidFill>
                  <a:schemeClr val="dk2"/>
                </a:solidFill>
                <a:uFillTx/>
                <a:latin typeface="Open Sans Light"/>
                <a:ea typeface="Open Sans Light"/>
              </a:rPr>
              <a:t>Lösung: In eigenen Containern isolieren, zusätzliche Sicherheitsmaßnahmen</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de-DE" sz="3600" b="0" u="none" strike="noStrike">
                <a:solidFill>
                  <a:schemeClr val="dk1"/>
                </a:solidFill>
                <a:uFillTx/>
                <a:latin typeface="Open Sans Light"/>
                <a:ea typeface="Open Sans Light"/>
              </a:rPr>
              <a:t>Capabilities</a:t>
            </a:r>
            <a:endParaRPr lang="en-DE" sz="3600" b="0" u="none" strike="noStrike">
              <a:solidFill>
                <a:schemeClr val="dk1"/>
              </a:solidFill>
              <a:uFillTx/>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Linux Capabilities</a:t>
            </a:r>
            <a:endParaRPr lang="en-DE" sz="2800" b="0" u="none" strike="noStrike">
              <a:solidFill>
                <a:schemeClr val="dk1"/>
              </a:solidFill>
              <a:uFillTx/>
              <a:latin typeface="Arial"/>
            </a:endParaRPr>
          </a:p>
        </p:txBody>
      </p:sp>
      <p:sp>
        <p:nvSpPr>
          <p:cNvPr id="237"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Traditionell: Prozesse laufen als root oder nicht-root</a:t>
            </a:r>
            <a:endParaRPr lang="en-DE" sz="1800" b="0" u="none" strike="noStrike">
              <a:solidFill>
                <a:schemeClr val="dk1"/>
              </a:solidFill>
              <a:uFillTx/>
              <a:latin typeface="Arial"/>
              <a:ea typeface="Noto Sans CJK SC"/>
            </a:endParaRPr>
          </a:p>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Linux Capabilities teilen root-Rechte in separate Berechtigungen auf</a:t>
            </a:r>
            <a:endParaRPr lang="en-DE" sz="1800" b="0" u="none" strike="noStrike">
              <a:solidFill>
                <a:schemeClr val="dk1"/>
              </a:solidFill>
              <a:uFillTx/>
              <a:latin typeface="Arial"/>
              <a:ea typeface="Noto Sans CJK SC"/>
            </a:endParaRPr>
          </a:p>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Docker gewährt Containern standardmäßig eine Teilmenge von Capabilities</a:t>
            </a:r>
            <a:endParaRPr lang="en-DE" sz="1800" b="0" u="none" strike="noStrike">
              <a:solidFill>
                <a:schemeClr val="dk1"/>
              </a:solidFill>
              <a:uFillTx/>
              <a:latin typeface="Arial"/>
              <a:ea typeface="Noto Sans CJK SC"/>
            </a:endParaRPr>
          </a:p>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Principle of Least Privilege: Nur notwendige Capabilities gewähren</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Linux Capabilities (Auswahl)</a:t>
            </a:r>
            <a:endParaRPr lang="en-DE" sz="2800" b="0" u="none" strike="noStrike">
              <a:solidFill>
                <a:schemeClr val="dk1"/>
              </a:solidFill>
              <a:uFillTx/>
              <a:latin typeface="Arial"/>
            </a:endParaRPr>
          </a:p>
        </p:txBody>
      </p:sp>
      <p:graphicFrame>
        <p:nvGraphicFramePr>
          <p:cNvPr id="239" name="Table 238"/>
          <p:cNvGraphicFramePr/>
          <p:nvPr/>
        </p:nvGraphicFramePr>
        <p:xfrm>
          <a:off x="457200" y="1600200"/>
          <a:ext cx="8272440" cy="2973600"/>
        </p:xfrm>
        <a:graphic>
          <a:graphicData uri="http://schemas.openxmlformats.org/drawingml/2006/table">
            <a:tbl>
              <a:tblPr/>
              <a:tblGrid>
                <a:gridCol w="2763720">
                  <a:extLst>
                    <a:ext uri="{9D8B030D-6E8A-4147-A177-3AD203B41FA5}">
                      <a16:colId xmlns:a16="http://schemas.microsoft.com/office/drawing/2014/main" val="20000"/>
                    </a:ext>
                  </a:extLst>
                </a:gridCol>
                <a:gridCol w="3259800">
                  <a:extLst>
                    <a:ext uri="{9D8B030D-6E8A-4147-A177-3AD203B41FA5}">
                      <a16:colId xmlns:a16="http://schemas.microsoft.com/office/drawing/2014/main" val="20001"/>
                    </a:ext>
                  </a:extLst>
                </a:gridCol>
                <a:gridCol w="2248920">
                  <a:extLst>
                    <a:ext uri="{9D8B030D-6E8A-4147-A177-3AD203B41FA5}">
                      <a16:colId xmlns:a16="http://schemas.microsoft.com/office/drawing/2014/main" val="20002"/>
                    </a:ext>
                  </a:extLst>
                </a:gridCol>
              </a:tblGrid>
              <a:tr h="495360">
                <a:tc>
                  <a:txBody>
                    <a:bodyPr/>
                    <a:lstStyle/>
                    <a:p>
                      <a:r>
                        <a:rPr lang="en-US" sz="1800" b="0" u="none" strike="noStrike">
                          <a:solidFill>
                            <a:srgbClr val="FFFFFF"/>
                          </a:solidFill>
                          <a:uFillTx/>
                          <a:latin typeface="Open Sans Light"/>
                        </a:rPr>
                        <a:t>Capability</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a:lstStyle/>
                    <a:p>
                      <a:r>
                        <a:rPr lang="en-US" sz="1800" b="0" u="none" strike="noStrike">
                          <a:solidFill>
                            <a:srgbClr val="FFFFFF"/>
                          </a:solidFill>
                          <a:uFillTx/>
                          <a:latin typeface="Open Sans Light"/>
                        </a:rPr>
                        <a:t>Beschreibung</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a:lstStyle/>
                    <a:p>
                      <a:r>
                        <a:rPr lang="en-US" sz="1800" b="0" u="none" strike="noStrike">
                          <a:solidFill>
                            <a:srgbClr val="FFFFFF"/>
                          </a:solidFill>
                          <a:uFillTx/>
                          <a:latin typeface="Open Sans Light"/>
                        </a:rPr>
                        <a:t>Risiko</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extLst>
                  <a:ext uri="{0D108BD9-81ED-4DB2-BD59-A6C34878D82A}">
                    <a16:rowId xmlns:a16="http://schemas.microsoft.com/office/drawing/2014/main" val="10000"/>
                  </a:ext>
                </a:extLst>
              </a:tr>
              <a:tr h="495360">
                <a:tc>
                  <a:txBody>
                    <a:bodyPr/>
                    <a:lstStyle/>
                    <a:p>
                      <a:r>
                        <a:rPr lang="en-US" sz="1800" b="0" u="none" strike="noStrike">
                          <a:solidFill>
                            <a:srgbClr val="000000"/>
                          </a:solidFill>
                          <a:uFillTx/>
                          <a:latin typeface="Open Sans Light"/>
                        </a:rPr>
                        <a:t>CAP_NET_BIND_SERVICE</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r>
                        <a:rPr lang="en-US" sz="1800" b="0" u="none" strike="noStrike">
                          <a:solidFill>
                            <a:srgbClr val="000000"/>
                          </a:solidFill>
                          <a:uFillTx/>
                          <a:latin typeface="Open Sans Light"/>
                        </a:rPr>
                        <a:t>Ports &lt;1024 nutzen</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r>
                        <a:rPr lang="en-US" sz="1800" b="0" u="none" strike="noStrike">
                          <a:solidFill>
                            <a:srgbClr val="000000"/>
                          </a:solidFill>
                          <a:uFillTx/>
                          <a:latin typeface="Open Sans Light"/>
                        </a:rPr>
                        <a:t>Niedrig</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extLst>
                  <a:ext uri="{0D108BD9-81ED-4DB2-BD59-A6C34878D82A}">
                    <a16:rowId xmlns:a16="http://schemas.microsoft.com/office/drawing/2014/main" val="10001"/>
                  </a:ext>
                </a:extLst>
              </a:tr>
              <a:tr h="495360">
                <a:tc>
                  <a:txBody>
                    <a:bodyPr/>
                    <a:lstStyle/>
                    <a:p>
                      <a:r>
                        <a:rPr lang="en-US" sz="1800" b="0" u="none" strike="noStrike">
                          <a:solidFill>
                            <a:srgbClr val="000000"/>
                          </a:solidFill>
                          <a:uFillTx/>
                          <a:latin typeface="Open Sans Light"/>
                        </a:rPr>
                        <a:t>CAP_SYS_ADMIN</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r>
                        <a:rPr lang="en-US" sz="1800" b="0" u="none" strike="noStrike">
                          <a:solidFill>
                            <a:srgbClr val="000000"/>
                          </a:solidFill>
                          <a:uFillTx/>
                          <a:latin typeface="Open Sans Light"/>
                        </a:rPr>
                        <a:t>Viele systemnahe Operationen</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r>
                        <a:rPr lang="en-US" sz="1800" b="0" u="none" strike="noStrike">
                          <a:solidFill>
                            <a:srgbClr val="000000"/>
                          </a:solidFill>
                          <a:uFillTx/>
                          <a:latin typeface="Open Sans Light"/>
                        </a:rPr>
                        <a:t>Sehr hoch</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extLst>
                  <a:ext uri="{0D108BD9-81ED-4DB2-BD59-A6C34878D82A}">
                    <a16:rowId xmlns:a16="http://schemas.microsoft.com/office/drawing/2014/main" val="10002"/>
                  </a:ext>
                </a:extLst>
              </a:tr>
              <a:tr h="495360">
                <a:tc>
                  <a:txBody>
                    <a:bodyPr/>
                    <a:lstStyle/>
                    <a:p>
                      <a:r>
                        <a:rPr lang="en-US" sz="1800" b="0" u="none" strike="noStrike">
                          <a:solidFill>
                            <a:srgbClr val="000000"/>
                          </a:solidFill>
                          <a:uFillTx/>
                          <a:latin typeface="Open Sans Light"/>
                        </a:rPr>
                        <a:t>CAP_NET_RAW</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r>
                        <a:rPr lang="en-US" sz="1800" b="0" u="none" strike="noStrike">
                          <a:solidFill>
                            <a:srgbClr val="000000"/>
                          </a:solidFill>
                          <a:uFillTx/>
                          <a:latin typeface="Open Sans Light"/>
                        </a:rPr>
                        <a:t>Netzwerk-Pakete manipulieren</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r>
                        <a:rPr lang="en-US" sz="1800" b="0" u="none" strike="noStrike">
                          <a:solidFill>
                            <a:srgbClr val="000000"/>
                          </a:solidFill>
                          <a:uFillTx/>
                          <a:latin typeface="Open Sans Light"/>
                        </a:rPr>
                        <a:t>Hoch</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extLst>
                  <a:ext uri="{0D108BD9-81ED-4DB2-BD59-A6C34878D82A}">
                    <a16:rowId xmlns:a16="http://schemas.microsoft.com/office/drawing/2014/main" val="10003"/>
                  </a:ext>
                </a:extLst>
              </a:tr>
              <a:tr h="495360">
                <a:tc>
                  <a:txBody>
                    <a:bodyPr/>
                    <a:lstStyle/>
                    <a:p>
                      <a:r>
                        <a:rPr lang="en-US" sz="1800" b="0" u="none" strike="noStrike">
                          <a:solidFill>
                            <a:srgbClr val="000000"/>
                          </a:solidFill>
                          <a:uFillTx/>
                          <a:latin typeface="Open Sans Light"/>
                        </a:rPr>
                        <a:t>CAP_CHOWN</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r>
                        <a:rPr lang="en-US" sz="1800" b="0" u="none" strike="noStrike">
                          <a:solidFill>
                            <a:srgbClr val="000000"/>
                          </a:solidFill>
                          <a:uFillTx/>
                          <a:latin typeface="Open Sans Light"/>
                        </a:rPr>
                        <a:t>Dateieigentümer ändern</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r>
                        <a:rPr lang="en-US" sz="1800" b="0" u="none" strike="noStrike">
                          <a:solidFill>
                            <a:srgbClr val="000000"/>
                          </a:solidFill>
                          <a:uFillTx/>
                          <a:latin typeface="Open Sans Light"/>
                        </a:rPr>
                        <a:t>Mittel</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extLst>
                  <a:ext uri="{0D108BD9-81ED-4DB2-BD59-A6C34878D82A}">
                    <a16:rowId xmlns:a16="http://schemas.microsoft.com/office/drawing/2014/main" val="10004"/>
                  </a:ext>
                </a:extLst>
              </a:tr>
              <a:tr h="496800">
                <a:tc>
                  <a:txBody>
                    <a:bodyPr/>
                    <a:lstStyle/>
                    <a:p>
                      <a:r>
                        <a:rPr lang="en-US" sz="1800" b="0" u="none" strike="noStrike">
                          <a:solidFill>
                            <a:srgbClr val="000000"/>
                          </a:solidFill>
                          <a:uFillTx/>
                          <a:latin typeface="Open Sans Light"/>
                        </a:rPr>
                        <a:t>CAP_SYS_PTRACE</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r>
                        <a:rPr lang="en-US" sz="1800" b="0" u="none" strike="noStrike">
                          <a:solidFill>
                            <a:srgbClr val="000000"/>
                          </a:solidFill>
                          <a:uFillTx/>
                          <a:latin typeface="Open Sans Light"/>
                        </a:rPr>
                        <a:t>Andere Prozesse debuggen</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r>
                        <a:rPr lang="en-US" sz="1800" b="0" u="none" strike="noStrike">
                          <a:solidFill>
                            <a:srgbClr val="000000"/>
                          </a:solidFill>
                          <a:uFillTx/>
                          <a:latin typeface="Open Sans Light"/>
                        </a:rPr>
                        <a:t>Hoch</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 sz="2800" b="0" u="none" strike="noStrike">
                <a:solidFill>
                  <a:schemeClr val="dk1"/>
                </a:solidFill>
                <a:uFillTx/>
                <a:latin typeface="Open Sans Light"/>
                <a:ea typeface="Open Sans Light"/>
              </a:rPr>
              <a:t>Anforderungen an Applikationen</a:t>
            </a:r>
            <a:endParaRPr lang="en-DE" sz="2800" b="0" u="none" strike="noStrike">
              <a:solidFill>
                <a:schemeClr val="dk1"/>
              </a:solidFill>
              <a:uFillTx/>
              <a:latin typeface="Arial"/>
            </a:endParaRPr>
          </a:p>
        </p:txBody>
      </p:sp>
      <p:sp>
        <p:nvSpPr>
          <p:cNvPr id="92" name="PlaceHolder 2"/>
          <p:cNvSpPr>
            <a:spLocks noGrp="1"/>
          </p:cNvSpPr>
          <p:nvPr>
            <p:ph/>
          </p:nvPr>
        </p:nvSpPr>
        <p:spPr>
          <a:xfrm>
            <a:off x="311760" y="1152360"/>
            <a:ext cx="8583120" cy="3415320"/>
          </a:xfrm>
          <a:prstGeom prst="rect">
            <a:avLst/>
          </a:prstGeom>
          <a:noFill/>
          <a:ln w="0">
            <a:noFill/>
          </a:ln>
        </p:spPr>
        <p:txBody>
          <a:bodyPr lIns="91440" tIns="91440" rIns="91440" bIns="91440" anchor="t">
            <a:noAutofit/>
          </a:bodyPr>
          <a:lstStyle/>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„Atmende“, skalierende Applikationen</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Resilienz</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Vermeidung von Single-Points-of-Failure</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Vermeidung von Technologie- und Vendor-Lock-Ins</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Zero-Downtime-Deployments</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Zero-Downtime-Updates</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Automatisiertes Roll-Out</a:t>
            </a:r>
            <a:endParaRPr lang="en-DE" sz="1800" b="0" u="none" strike="noStrike">
              <a:solidFill>
                <a:schemeClr val="dk1"/>
              </a:solidFill>
              <a:uFillTx/>
              <a:latin typeface="Arial"/>
            </a:endParaRPr>
          </a:p>
          <a:p>
            <a:pPr marL="457200" indent="-343080" defTabSz="914400">
              <a:lnSpc>
                <a:spcPct val="150000"/>
              </a:lnSpc>
              <a:buClr>
                <a:srgbClr val="595959"/>
              </a:buClr>
              <a:buFont typeface="Arial"/>
              <a:buChar char="•"/>
            </a:pPr>
            <a:r>
              <a:rPr lang="de-DE" sz="1800" b="0" u="none" strike="noStrike">
                <a:solidFill>
                  <a:schemeClr val="dk2"/>
                </a:solidFill>
                <a:uFillTx/>
                <a:latin typeface="Open Sans Light"/>
                <a:ea typeface="Open Sans Light"/>
              </a:rPr>
              <a:t>Automatisierter Betrieb</a:t>
            </a:r>
            <a:endParaRPr lang="en-DE" sz="1800" b="0" u="none" strike="noStrike">
              <a:solidFill>
                <a:schemeClr val="dk1"/>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Eingeschränkte Capabilities (Docker)</a:t>
            </a:r>
            <a:endParaRPr lang="en-DE" sz="2800" b="0" u="none" strike="noStrike">
              <a:solidFill>
                <a:schemeClr val="dk1"/>
              </a:solidFill>
              <a:uFillTx/>
              <a:latin typeface="Arial"/>
            </a:endParaRPr>
          </a:p>
        </p:txBody>
      </p:sp>
      <p:sp>
        <p:nvSpPr>
          <p:cNvPr id="241"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50000"/>
              </a:lnSpc>
              <a:buNone/>
            </a:pPr>
            <a:r>
              <a:rPr lang="de-DE" sz="1800" b="1" u="none" strike="noStrike">
                <a:solidFill>
                  <a:schemeClr val="dk2"/>
                </a:solidFill>
                <a:uFillTx/>
                <a:latin typeface="Open Sans Light"/>
                <a:ea typeface="Open Sans Light"/>
              </a:rPr>
              <a:t>Alle Capabilities entfernen</a:t>
            </a: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docker run --cap-drop=ALL alpine sh</a:t>
            </a:r>
            <a:endParaRPr lang="en-DE" sz="1600" b="0" u="none" strike="noStrike">
              <a:solidFill>
                <a:schemeClr val="dk1"/>
              </a:solidFill>
              <a:uFillTx/>
              <a:latin typeface="Source Code Pro Light"/>
              <a:ea typeface="Noto Sans CJK SC"/>
            </a:endParaRPr>
          </a:p>
          <a:p>
            <a:pPr indent="0" defTabSz="914400">
              <a:lnSpc>
                <a:spcPct val="150000"/>
              </a:lnSpc>
              <a:buNone/>
            </a:pP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800" b="1" u="none" strike="noStrike">
                <a:solidFill>
                  <a:schemeClr val="dk2"/>
                </a:solidFill>
                <a:uFillTx/>
                <a:latin typeface="Open Sans Light"/>
                <a:ea typeface="Open Sans Light"/>
              </a:rPr>
              <a:t>Nur bestimmte Capabilities zulassen</a:t>
            </a: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docker run --cap-drop=ALL --cap-add=NET_BIND_SERVICE nginx</a:t>
            </a:r>
            <a:endParaRPr lang="en-DE" sz="1600" b="0" u="none" strike="noStrike">
              <a:solidFill>
                <a:schemeClr val="dk1"/>
              </a:solidFill>
              <a:uFillTx/>
              <a:latin typeface="Source Code Pro Light"/>
              <a:ea typeface="Noto Sans CJK SC"/>
            </a:endParaRPr>
          </a:p>
          <a:p>
            <a:pPr indent="0" defTabSz="914400">
              <a:lnSpc>
                <a:spcPct val="150000"/>
              </a:lnSpc>
              <a:buNone/>
            </a:pPr>
            <a:endParaRPr lang="en-DE" sz="1800" b="0" u="none" strike="noStrike">
              <a:solidFill>
                <a:schemeClr val="dk1"/>
              </a:solidFill>
              <a:uFillTx/>
              <a:latin typeface="Source Code Pro Light"/>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2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41">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Eingeschränkte Capabilities (Docker Compose)</a:t>
            </a:r>
            <a:endParaRPr lang="en-DE" sz="2800" b="0" u="none" strike="noStrike">
              <a:solidFill>
                <a:schemeClr val="dk1"/>
              </a:solidFill>
              <a:uFillTx/>
              <a:latin typeface="Arial"/>
            </a:endParaRPr>
          </a:p>
        </p:txBody>
      </p:sp>
      <p:sp>
        <p:nvSpPr>
          <p:cNvPr id="243"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50000"/>
              </a:lnSpc>
              <a:buNone/>
            </a:pPr>
            <a:r>
              <a:rPr lang="de-DE" sz="1600" b="0" u="none" strike="noStrike">
                <a:solidFill>
                  <a:schemeClr val="dk2"/>
                </a:solidFill>
                <a:uFillTx/>
                <a:latin typeface="Source Code Pro Light"/>
                <a:ea typeface="Open Sans Light"/>
              </a:rPr>
              <a:t>services:</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webapp:</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cap_drop:</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 ALL</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cap_add:</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 NET_BIND_SERVICE</a:t>
            </a:r>
            <a:endParaRPr lang="en-DE" sz="1600" b="0" u="none" strike="noStrike">
              <a:solidFill>
                <a:schemeClr val="dk1"/>
              </a:solidFill>
              <a:uFillTx/>
              <a:latin typeface="Source Code Pro Light"/>
              <a:ea typeface="Noto Sans CJK SC"/>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de-DE" sz="3600" b="0" u="none" strike="noStrike">
                <a:solidFill>
                  <a:schemeClr val="dk1"/>
                </a:solidFill>
                <a:uFillTx/>
                <a:latin typeface="Open Sans Light"/>
                <a:ea typeface="Open Sans Light"/>
              </a:rPr>
              <a:t>Ressourcenbeschränkungen</a:t>
            </a:r>
            <a:endParaRPr lang="en-DE" sz="3600" b="0" u="none" strike="noStrike">
              <a:solidFill>
                <a:schemeClr val="dk1"/>
              </a:solidFill>
              <a:uFillTx/>
              <a:latin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Warum Ressourcenbeschränkungen?</a:t>
            </a:r>
            <a:endParaRPr lang="en-DE" sz="2800" b="0" u="none" strike="noStrike">
              <a:solidFill>
                <a:schemeClr val="dk1"/>
              </a:solidFill>
              <a:uFillTx/>
              <a:latin typeface="Arial"/>
            </a:endParaRPr>
          </a:p>
        </p:txBody>
      </p:sp>
      <p:sp>
        <p:nvSpPr>
          <p:cNvPr id="246"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Container können standardmäßig alle Host-Ressourcen nutzen</a:t>
            </a:r>
            <a:endParaRPr lang="en-DE" sz="1800" b="0" u="none" strike="noStrike">
              <a:solidFill>
                <a:schemeClr val="dk1"/>
              </a:solidFill>
              <a:uFillTx/>
              <a:latin typeface="Arial"/>
              <a:ea typeface="Noto Sans CJK SC"/>
            </a:endParaRPr>
          </a:p>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Risiko: Ein Container kann den Host durch Ressourcenverbrauch lahmlegen (DoS)</a:t>
            </a:r>
            <a:endParaRPr lang="en-DE" sz="1800" b="0" u="none" strike="noStrike">
              <a:solidFill>
                <a:schemeClr val="dk1"/>
              </a:solidFill>
              <a:uFillTx/>
              <a:latin typeface="Arial"/>
              <a:ea typeface="Noto Sans CJK SC"/>
            </a:endParaRPr>
          </a:p>
          <a:p>
            <a:pPr marL="457200" indent="-343080" defTabSz="914400">
              <a:lnSpc>
                <a:spcPct val="200000"/>
              </a:lnSpc>
              <a:spcBef>
                <a:spcPts val="567"/>
              </a:spcBef>
              <a:spcAft>
                <a:spcPts val="567"/>
              </a:spcAft>
              <a:buClr>
                <a:srgbClr val="595959"/>
              </a:buClr>
              <a:buFont typeface="Symbol" charset="2"/>
              <a:buChar char=""/>
            </a:pPr>
            <a:r>
              <a:rPr lang="de-DE" sz="1800" b="0" u="none" strike="noStrike">
                <a:solidFill>
                  <a:schemeClr val="dk2"/>
                </a:solidFill>
                <a:uFillTx/>
                <a:latin typeface="Open Sans Light"/>
                <a:ea typeface="Open Sans Light"/>
              </a:rPr>
              <a:t>Limits helfen, stabile Multi-Container-Umgebungen zu gewährleisten</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Ressourcenbeschränkungen (Docker)</a:t>
            </a:r>
            <a:endParaRPr lang="en-DE" sz="2800" b="0" u="none" strike="noStrike">
              <a:solidFill>
                <a:schemeClr val="dk1"/>
              </a:solidFill>
              <a:uFillTx/>
              <a:latin typeface="Arial"/>
            </a:endParaRPr>
          </a:p>
        </p:txBody>
      </p:sp>
      <p:sp>
        <p:nvSpPr>
          <p:cNvPr id="248"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50000"/>
              </a:lnSpc>
              <a:buNone/>
            </a:pPr>
            <a:r>
              <a:rPr lang="de-DE" sz="1800" b="1" u="none" strike="noStrike">
                <a:solidFill>
                  <a:schemeClr val="dk2"/>
                </a:solidFill>
                <a:uFillTx/>
                <a:latin typeface="Open Sans Light"/>
                <a:ea typeface="Open Sans Light"/>
              </a:rPr>
              <a:t>CPU-Limits</a:t>
            </a: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Maximal 0.5 CPU-Kerne verwenden</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docker run --cpus=0.5 nginx</a:t>
            </a:r>
            <a:endParaRPr lang="en-DE" sz="1600" b="0" u="none" strike="noStrike">
              <a:solidFill>
                <a:schemeClr val="dk1"/>
              </a:solidFill>
              <a:uFillTx/>
              <a:latin typeface="Source Code Pro Light"/>
              <a:ea typeface="Noto Sans CJK SC"/>
            </a:endParaRPr>
          </a:p>
          <a:p>
            <a:pPr indent="0" defTabSz="914400">
              <a:lnSpc>
                <a:spcPct val="150000"/>
              </a:lnSpc>
              <a:buNone/>
            </a:pP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800" b="1" u="none" strike="noStrike">
                <a:solidFill>
                  <a:schemeClr val="dk2"/>
                </a:solidFill>
                <a:uFillTx/>
                <a:latin typeface="Open Sans Light"/>
                <a:ea typeface="Open Sans Light"/>
              </a:rPr>
              <a:t>Speicher-Limits</a:t>
            </a:r>
            <a:endParaRPr lang="en-DE" sz="18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Maximal 100 MB RAM nutzen</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docker run --memory=100m nginx</a:t>
            </a:r>
            <a:endParaRPr lang="en-DE" sz="1600" b="0" u="none" strike="noStrike">
              <a:solidFill>
                <a:schemeClr val="dk1"/>
              </a:solidFill>
              <a:uFillTx/>
              <a:latin typeface="Source Code Pro Light"/>
              <a:ea typeface="Noto Sans CJK SC"/>
            </a:endParaRPr>
          </a:p>
          <a:p>
            <a:pPr indent="0" defTabSz="914400">
              <a:lnSpc>
                <a:spcPct val="150000"/>
              </a:lnSpc>
              <a:buNone/>
            </a:pPr>
            <a:endParaRPr lang="en-DE" sz="1800" b="0" u="none" strike="noStrike">
              <a:solidFill>
                <a:schemeClr val="dk1"/>
              </a:solidFill>
              <a:uFillTx/>
              <a:latin typeface="Source Code Pro Light"/>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48">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600" b="0" u="none" strike="noStrike">
                <a:solidFill>
                  <a:schemeClr val="dk1"/>
                </a:solidFill>
                <a:uFillTx/>
                <a:latin typeface="Open Sans Light"/>
                <a:ea typeface="Open Sans Light"/>
              </a:rPr>
              <a:t>Ressourcenbeschränkungen (Docker Compose)</a:t>
            </a:r>
            <a:endParaRPr lang="en-DE" sz="2600" b="0" u="none" strike="noStrike">
              <a:solidFill>
                <a:schemeClr val="dk1"/>
              </a:solidFill>
              <a:uFillTx/>
              <a:latin typeface="Arial"/>
            </a:endParaRPr>
          </a:p>
        </p:txBody>
      </p:sp>
      <p:sp>
        <p:nvSpPr>
          <p:cNvPr id="250"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50000"/>
              </a:lnSpc>
              <a:buNone/>
            </a:pPr>
            <a:r>
              <a:rPr lang="de-DE" sz="1600" b="0" u="none" strike="noStrike">
                <a:solidFill>
                  <a:schemeClr val="dk2"/>
                </a:solidFill>
                <a:uFillTx/>
                <a:latin typeface="Source Code Pro Light"/>
                <a:ea typeface="Open Sans Light"/>
              </a:rPr>
              <a:t>services:</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webapp:</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deploy:</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resources:</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limits:</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cpus: '0.5'</a:t>
            </a:r>
            <a:endParaRPr lang="en-DE" sz="1600" b="0" u="none" strike="noStrike">
              <a:solidFill>
                <a:schemeClr val="dk1"/>
              </a:solidFill>
              <a:uFillTx/>
              <a:latin typeface="Source Code Pro Light"/>
              <a:ea typeface="Noto Sans CJK SC"/>
            </a:endParaRPr>
          </a:p>
          <a:p>
            <a:pPr indent="0" defTabSz="914400">
              <a:lnSpc>
                <a:spcPct val="150000"/>
              </a:lnSpc>
              <a:buNone/>
            </a:pPr>
            <a:r>
              <a:rPr lang="de-DE" sz="1600" b="0" u="none" strike="noStrike">
                <a:solidFill>
                  <a:schemeClr val="dk2"/>
                </a:solidFill>
                <a:uFillTx/>
                <a:latin typeface="Source Code Pro Light"/>
                <a:ea typeface="Open Sans Light"/>
              </a:rPr>
              <a:t>          memory: 100M</a:t>
            </a:r>
            <a:endParaRPr lang="en-DE" sz="1600" b="0" u="none" strike="noStrike">
              <a:solidFill>
                <a:schemeClr val="dk1"/>
              </a:solidFill>
              <a:uFillTx/>
              <a:latin typeface="Source Code Pro Light"/>
              <a:ea typeface="Noto Sans CJK SC"/>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311760" y="2151000"/>
            <a:ext cx="8519400" cy="840600"/>
          </a:xfrm>
          <a:prstGeom prst="rect">
            <a:avLst/>
          </a:prstGeom>
          <a:noFill/>
          <a:ln w="0">
            <a:noFill/>
          </a:ln>
        </p:spPr>
        <p:txBody>
          <a:bodyPr lIns="91440" tIns="91440" rIns="91440" bIns="91440" anchor="ctr">
            <a:noAutofit/>
          </a:bodyPr>
          <a:lstStyle/>
          <a:p>
            <a:pPr indent="0" algn="ctr" defTabSz="914400">
              <a:lnSpc>
                <a:spcPct val="100000"/>
              </a:lnSpc>
              <a:buNone/>
              <a:tabLst>
                <a:tab pos="0" algn="l"/>
              </a:tabLst>
            </a:pPr>
            <a:r>
              <a:rPr lang="de-DE" sz="3600" b="0" u="none" strike="noStrike">
                <a:solidFill>
                  <a:schemeClr val="dk1"/>
                </a:solidFill>
                <a:uFillTx/>
                <a:latin typeface="Open Sans Light"/>
                <a:ea typeface="Open Sans Light"/>
              </a:rPr>
              <a:t>Übung: Was fällt euch auf?</a:t>
            </a:r>
            <a:endParaRPr lang="en-DE" sz="3600" b="0" u="none" strike="noStrike">
              <a:solidFill>
                <a:schemeClr val="dk1"/>
              </a:solidFill>
              <a:uFillTx/>
              <a:latin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Was ist hier falsch?</a:t>
            </a:r>
            <a:endParaRPr lang="en-DE" sz="2800" b="0" u="none" strike="noStrike">
              <a:solidFill>
                <a:schemeClr val="dk1"/>
              </a:solidFill>
              <a:uFillTx/>
              <a:latin typeface="Arial"/>
            </a:endParaRPr>
          </a:p>
        </p:txBody>
      </p:sp>
      <p:sp>
        <p:nvSpPr>
          <p:cNvPr id="253"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15000"/>
              </a:lnSpc>
              <a:buNone/>
            </a:pPr>
            <a:r>
              <a:rPr lang="de-DE" sz="1500" b="0" u="none" strike="noStrike">
                <a:solidFill>
                  <a:schemeClr val="dk2"/>
                </a:solidFill>
                <a:uFillTx/>
                <a:latin typeface="Source Code Pro Light"/>
                <a:ea typeface="Open Sans Light"/>
              </a:rPr>
              <a:t>services:</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webapp:</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image: wordpress:latest</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ports:</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 "80:80"</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volumes:</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 ./wp-content:/var/www/html/wp-content</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 /var/run/docker.sock:/var/run/docker.sock</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db:</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image: mysql:5.7</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environment:</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MYSQL_ROOT_PASSWORD: password</a:t>
            </a:r>
            <a:endParaRPr lang="en-DE" sz="1500" b="0" u="none" strike="noStrike">
              <a:solidFill>
                <a:schemeClr val="dk1"/>
              </a:solidFill>
              <a:uFillTx/>
              <a:latin typeface="Source Code Pro Light"/>
              <a:ea typeface="Noto Sans CJK SC"/>
            </a:endParaRPr>
          </a:p>
          <a:p>
            <a:pPr indent="0" defTabSz="914400">
              <a:lnSpc>
                <a:spcPct val="115000"/>
              </a:lnSpc>
              <a:buNone/>
            </a:pPr>
            <a:r>
              <a:rPr lang="de-DE" sz="1500" b="0" u="none" strike="noStrike">
                <a:solidFill>
                  <a:schemeClr val="dk2"/>
                </a:solidFill>
                <a:uFillTx/>
                <a:latin typeface="Source Code Pro Light"/>
                <a:ea typeface="Open Sans Light"/>
              </a:rPr>
              <a:t>      MYSQL_DATABASE: wordpress</a:t>
            </a:r>
            <a:endParaRPr lang="en-DE" sz="1500" b="0" u="none" strike="noStrike">
              <a:solidFill>
                <a:schemeClr val="dk1"/>
              </a:solidFill>
              <a:uFillTx/>
              <a:latin typeface="Source Code Pro Light"/>
              <a:ea typeface="Noto Sans CJK SC"/>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DAS ist hier falsch...</a:t>
            </a:r>
            <a:endParaRPr lang="en-DE" sz="2800" b="0" u="none" strike="noStrike">
              <a:solidFill>
                <a:schemeClr val="dk1"/>
              </a:solidFill>
              <a:uFillTx/>
              <a:latin typeface="Arial"/>
            </a:endParaRPr>
          </a:p>
        </p:txBody>
      </p:sp>
      <p:sp>
        <p:nvSpPr>
          <p:cNvPr id="255" name="PlaceHolder 2"/>
          <p:cNvSpPr>
            <a:spLocks noGrp="1"/>
          </p:cNvSpPr>
          <p:nvPr>
            <p:ph/>
          </p:nvPr>
        </p:nvSpPr>
        <p:spPr>
          <a:xfrm>
            <a:off x="311760" y="1152360"/>
            <a:ext cx="8519400" cy="3732840"/>
          </a:xfrm>
          <a:prstGeom prst="rect">
            <a:avLst/>
          </a:prstGeom>
          <a:noFill/>
          <a:ln w="0">
            <a:noFill/>
          </a:ln>
        </p:spPr>
        <p:txBody>
          <a:bodyPr lIns="0" tIns="0" rIns="0" bIns="0" numCol="1" spcCol="0" anchor="t">
            <a:noAutofit/>
          </a:bodyPr>
          <a:lstStyle/>
          <a:p>
            <a:pPr indent="0" defTabSz="914400">
              <a:lnSpc>
                <a:spcPct val="200000"/>
              </a:lnSpc>
              <a:buNone/>
            </a:pPr>
            <a:r>
              <a:rPr lang="de-DE" sz="1800" b="0" u="none" strike="noStrike">
                <a:solidFill>
                  <a:schemeClr val="dk2"/>
                </a:solidFill>
                <a:uFillTx/>
                <a:latin typeface="Open Sans Light"/>
              </a:rPr>
              <a:t>⚠️  Docker Socket gemountet - erlaubt Container, neue Container zu erstellen</a:t>
            </a:r>
            <a:endParaRPr lang="de-DE" sz="1800" b="0" u="none" strike="noStrike">
              <a:solidFill>
                <a:schemeClr val="dk2"/>
              </a:solidFill>
              <a:uFillTx/>
              <a:latin typeface="Open Sans Light"/>
              <a:ea typeface="Open Sans Light"/>
            </a:endParaRPr>
          </a:p>
          <a:p>
            <a:pPr indent="0" defTabSz="914400">
              <a:lnSpc>
                <a:spcPct val="200000"/>
              </a:lnSpc>
              <a:buNone/>
            </a:pPr>
            <a:r>
              <a:rPr lang="de-DE" sz="1800" b="0" u="none" strike="noStrike">
                <a:solidFill>
                  <a:schemeClr val="dk2"/>
                </a:solidFill>
                <a:uFillTx/>
                <a:latin typeface="Open Sans Light"/>
              </a:rPr>
              <a:t>⚠️ Root-Passwort im Klartext in der Compose-Datei</a:t>
            </a:r>
            <a:endParaRPr lang="de-DE" sz="1800" b="0" u="none" strike="noStrike">
              <a:solidFill>
                <a:schemeClr val="dk2"/>
              </a:solidFill>
              <a:uFillTx/>
              <a:latin typeface="Open Sans Light"/>
              <a:ea typeface="Open Sans Light"/>
            </a:endParaRPr>
          </a:p>
          <a:p>
            <a:pPr indent="0" defTabSz="914400">
              <a:lnSpc>
                <a:spcPct val="200000"/>
              </a:lnSpc>
              <a:buNone/>
            </a:pPr>
            <a:r>
              <a:rPr lang="de-DE" sz="1800" b="0" u="none" strike="noStrike">
                <a:solidFill>
                  <a:schemeClr val="dk2"/>
                </a:solidFill>
                <a:uFillTx/>
                <a:latin typeface="Open Sans Light"/>
              </a:rPr>
              <a:t>⚠️ Kein Image-Tag gepinnt (immer latest verwendet)</a:t>
            </a:r>
            <a:endParaRPr lang="de-DE" sz="1800" b="0" u="none" strike="noStrike">
              <a:solidFill>
                <a:schemeClr val="dk2"/>
              </a:solidFill>
              <a:uFillTx/>
              <a:latin typeface="Open Sans Light"/>
              <a:ea typeface="Open Sans Light"/>
            </a:endParaRPr>
          </a:p>
          <a:p>
            <a:pPr indent="0" defTabSz="914400">
              <a:lnSpc>
                <a:spcPct val="200000"/>
              </a:lnSpc>
              <a:buNone/>
            </a:pPr>
            <a:r>
              <a:rPr lang="de-DE" sz="1800" b="0" u="none" strike="noStrike">
                <a:solidFill>
                  <a:schemeClr val="dk2"/>
                </a:solidFill>
                <a:uFillTx/>
                <a:latin typeface="Open Sans Light"/>
              </a:rPr>
              <a:t>⚠️ Kein nicht-root Benutzer konfiguriert</a:t>
            </a:r>
            <a:endParaRPr lang="de-DE" sz="1800" b="0" u="none" strike="noStrike">
              <a:solidFill>
                <a:schemeClr val="dk2"/>
              </a:solidFill>
              <a:uFillTx/>
              <a:latin typeface="Open Sans Light"/>
              <a:ea typeface="Open Sans Light"/>
            </a:endParaRPr>
          </a:p>
          <a:p>
            <a:pPr indent="0" defTabSz="914400">
              <a:lnSpc>
                <a:spcPct val="200000"/>
              </a:lnSpc>
              <a:buNone/>
            </a:pPr>
            <a:r>
              <a:rPr lang="de-DE" sz="1800" b="0" u="none" strike="noStrike">
                <a:solidFill>
                  <a:schemeClr val="dk2"/>
                </a:solidFill>
                <a:uFillTx/>
                <a:latin typeface="Open Sans Light"/>
              </a:rPr>
              <a:t>⚠️ Keine Ressourcenlimits definiert</a:t>
            </a:r>
            <a:endParaRPr lang="de-DE" sz="1800" b="0" u="none" strike="noStrike">
              <a:solidFill>
                <a:schemeClr val="dk2"/>
              </a:solidFill>
              <a:uFillTx/>
              <a:latin typeface="Open Sans Light"/>
              <a:ea typeface="Open Sans Light"/>
            </a:endParaRPr>
          </a:p>
          <a:p>
            <a:pPr indent="0" defTabSz="914400">
              <a:lnSpc>
                <a:spcPct val="200000"/>
              </a:lnSpc>
              <a:buNone/>
            </a:pPr>
            <a:r>
              <a:rPr lang="de-DE" sz="1800" b="0" u="none" strike="noStrike">
                <a:solidFill>
                  <a:schemeClr val="dk2"/>
                </a:solidFill>
                <a:uFillTx/>
                <a:latin typeface="Open Sans Light"/>
              </a:rPr>
              <a:t>⚠️ Privilegierter Port (80) statt höherem Port</a:t>
            </a:r>
            <a:endParaRPr lang="de-DE" sz="1800" b="0" u="none" strike="noStrike">
              <a:solidFill>
                <a:schemeClr val="dk2"/>
              </a:solidFill>
              <a:uFillTx/>
              <a:latin typeface="Open Sans Light"/>
              <a:ea typeface="Open Sans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subTitle"/>
          </p:nvPr>
        </p:nvSpPr>
        <p:spPr>
          <a:xfrm>
            <a:off x="381960" y="3725280"/>
            <a:ext cx="8519400" cy="791640"/>
          </a:xfrm>
          <a:prstGeom prst="rect">
            <a:avLst/>
          </a:prstGeom>
          <a:noFill/>
          <a:ln w="0">
            <a:noFill/>
          </a:ln>
        </p:spPr>
        <p:txBody>
          <a:bodyPr lIns="91440" tIns="91440" rIns="91440" bIns="91440" anchor="t">
            <a:noAutofit/>
          </a:bodyPr>
          <a:lstStyle/>
          <a:p>
            <a:pPr algn="ctr" defTabSz="914400">
              <a:lnSpc>
                <a:spcPct val="100000"/>
              </a:lnSpc>
              <a:spcBef>
                <a:spcPts val="1001"/>
              </a:spcBef>
              <a:tabLst>
                <a:tab pos="0" algn="l"/>
              </a:tabLst>
            </a:pPr>
            <a:r>
              <a:rPr lang="en-US" sz="2800" b="0" u="none" strike="noStrike">
                <a:solidFill>
                  <a:schemeClr val="dk2"/>
                </a:solidFill>
                <a:uFillTx/>
                <a:latin typeface="Open Sans Light"/>
                <a:ea typeface="Open Sans Light"/>
              </a:rPr>
              <a:t>Vertrauenswürdigkeit von Images und Komponenten</a:t>
            </a:r>
            <a:endParaRPr lang="en-US" sz="2800" b="0" u="none" strike="noStrike">
              <a:solidFill>
                <a:srgbClr val="000000"/>
              </a:solidFill>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CloudNative vs. tradionell</a:t>
            </a:r>
            <a:endParaRPr lang="en-DE" sz="2800" b="0" u="none" strike="noStrike">
              <a:solidFill>
                <a:schemeClr val="dk1"/>
              </a:solidFill>
              <a:uFillTx/>
              <a:latin typeface="Arial"/>
            </a:endParaRPr>
          </a:p>
        </p:txBody>
      </p:sp>
      <p:sp>
        <p:nvSpPr>
          <p:cNvPr id="94" name="PlaceHolder 2"/>
          <p:cNvSpPr>
            <a:spLocks noGrp="1"/>
          </p:cNvSpPr>
          <p:nvPr>
            <p:ph/>
          </p:nvPr>
        </p:nvSpPr>
        <p:spPr>
          <a:xfrm>
            <a:off x="311760" y="1152360"/>
            <a:ext cx="8519400" cy="3415320"/>
          </a:xfrm>
          <a:prstGeom prst="rect">
            <a:avLst/>
          </a:prstGeom>
          <a:noFill/>
          <a:ln w="0">
            <a:noFill/>
          </a:ln>
        </p:spPr>
        <p:txBody>
          <a:bodyPr lIns="91440" tIns="91440" rIns="91440" bIns="91440" anchor="t">
            <a:noAutofit/>
          </a:bodyPr>
          <a:lstStyle/>
          <a:p>
            <a:pPr indent="0">
              <a:lnSpc>
                <a:spcPct val="90000"/>
              </a:lnSpc>
              <a:spcBef>
                <a:spcPts val="1417"/>
              </a:spcBef>
              <a:buNone/>
            </a:pPr>
            <a:endParaRPr lang="en-DE" sz="1800" b="0" u="none" strike="noStrike">
              <a:solidFill>
                <a:schemeClr val="dk1"/>
              </a:solidFill>
              <a:uFillTx/>
              <a:latin typeface="Arial"/>
            </a:endParaRPr>
          </a:p>
        </p:txBody>
      </p:sp>
      <p:pic>
        <p:nvPicPr>
          <p:cNvPr id="95" name="Picture 7"/>
          <p:cNvPicPr/>
          <p:nvPr/>
        </p:nvPicPr>
        <p:blipFill>
          <a:blip r:embed="rId2"/>
          <a:stretch/>
        </p:blipFill>
        <p:spPr>
          <a:xfrm>
            <a:off x="910800" y="1152360"/>
            <a:ext cx="6484680" cy="3531240"/>
          </a:xfrm>
          <a:prstGeom prst="rect">
            <a:avLst/>
          </a:prstGeom>
          <a:noFill/>
          <a:ln w="0">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Software Supply Chain</a:t>
            </a:r>
            <a:endParaRPr lang="en-DE" sz="2800" b="0" u="none" strike="noStrike">
              <a:solidFill>
                <a:schemeClr val="dk1"/>
              </a:solidFill>
              <a:uFillTx/>
              <a:latin typeface="Arial"/>
            </a:endParaRPr>
          </a:p>
        </p:txBody>
      </p:sp>
      <p:sp>
        <p:nvSpPr>
          <p:cNvPr id="258"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283"/>
              </a:spcBef>
              <a:spcAft>
                <a:spcPts val="283"/>
              </a:spcAft>
              <a:buClr>
                <a:srgbClr val="595959"/>
              </a:buClr>
              <a:buFont typeface="Arial"/>
              <a:buChar char="•"/>
            </a:pPr>
            <a:r>
              <a:rPr lang="de-DE" sz="1800" b="0" u="none" strike="noStrike">
                <a:solidFill>
                  <a:schemeClr val="dk2"/>
                </a:solidFill>
                <a:uFillTx/>
                <a:latin typeface="Open Sans Light"/>
                <a:ea typeface="Open Sans Light"/>
              </a:rPr>
              <a:t>Images = Zusammenstellung vieler Komponenten:</a:t>
            </a:r>
            <a:endParaRPr lang="en-DE" sz="1800" b="0" u="none" strike="noStrike">
              <a:solidFill>
                <a:schemeClr val="dk1"/>
              </a:solidFill>
              <a:uFillTx/>
              <a:latin typeface="Arial"/>
              <a:ea typeface="Noto Sans CJK SC"/>
            </a:endParaRPr>
          </a:p>
          <a:p>
            <a:pPr marL="864000" lvl="1" indent="-324000" defTabSz="914400">
              <a:lnSpc>
                <a:spcPct val="90000"/>
              </a:lnSpc>
              <a:spcBef>
                <a:spcPts val="1417"/>
              </a:spcBef>
              <a:spcAft>
                <a:spcPts val="283"/>
              </a:spcAft>
              <a:buClr>
                <a:srgbClr val="000000"/>
              </a:buClr>
              <a:buSzPct val="75000"/>
              <a:buFont typeface="Symbol" charset="2"/>
              <a:buChar char=""/>
            </a:pPr>
            <a:r>
              <a:rPr lang="de-DE" sz="1800" b="0" u="none" strike="noStrike">
                <a:solidFill>
                  <a:schemeClr val="dk2"/>
                </a:solidFill>
                <a:uFillTx/>
                <a:latin typeface="Open Sans Light"/>
                <a:ea typeface="Open Sans Light"/>
              </a:rPr>
              <a:t>Base Image</a:t>
            </a:r>
            <a:endParaRPr lang="en-DE" sz="1800" b="0" u="none" strike="noStrike">
              <a:solidFill>
                <a:schemeClr val="dk1"/>
              </a:solidFill>
              <a:uFillTx/>
              <a:latin typeface="Arial"/>
              <a:ea typeface="Noto Sans CJK SC"/>
            </a:endParaRPr>
          </a:p>
          <a:p>
            <a:pPr marL="864000" lvl="1" indent="-324000" defTabSz="914400">
              <a:lnSpc>
                <a:spcPct val="90000"/>
              </a:lnSpc>
              <a:spcBef>
                <a:spcPts val="1417"/>
              </a:spcBef>
              <a:spcAft>
                <a:spcPts val="283"/>
              </a:spcAft>
              <a:buClr>
                <a:srgbClr val="000000"/>
              </a:buClr>
              <a:buSzPct val="75000"/>
              <a:buFont typeface="Symbol" charset="2"/>
              <a:buChar char=""/>
            </a:pPr>
            <a:r>
              <a:rPr lang="de-DE" sz="1800" b="0" u="none" strike="noStrike">
                <a:solidFill>
                  <a:schemeClr val="dk2"/>
                </a:solidFill>
                <a:uFillTx/>
                <a:latin typeface="Open Sans Light"/>
                <a:ea typeface="Open Sans Light"/>
              </a:rPr>
              <a:t>OS-Pakete</a:t>
            </a:r>
            <a:endParaRPr lang="en-DE" sz="1800" b="0" u="none" strike="noStrike">
              <a:solidFill>
                <a:schemeClr val="dk1"/>
              </a:solidFill>
              <a:uFillTx/>
              <a:latin typeface="Arial"/>
              <a:ea typeface="Noto Sans CJK SC"/>
            </a:endParaRPr>
          </a:p>
          <a:p>
            <a:pPr marL="864000" lvl="1" indent="-324000" defTabSz="914400">
              <a:lnSpc>
                <a:spcPct val="90000"/>
              </a:lnSpc>
              <a:spcBef>
                <a:spcPts val="1417"/>
              </a:spcBef>
              <a:spcAft>
                <a:spcPts val="283"/>
              </a:spcAft>
              <a:buClr>
                <a:srgbClr val="000000"/>
              </a:buClr>
              <a:buSzPct val="75000"/>
              <a:buFont typeface="Symbol" charset="2"/>
              <a:buChar char=""/>
            </a:pPr>
            <a:r>
              <a:rPr lang="de-DE" sz="1800" b="0" u="none" strike="noStrike">
                <a:solidFill>
                  <a:schemeClr val="dk2"/>
                </a:solidFill>
                <a:uFillTx/>
                <a:latin typeface="Open Sans Light"/>
                <a:ea typeface="Open Sans Light"/>
              </a:rPr>
              <a:t>Anwendungsbibliotheken</a:t>
            </a:r>
            <a:endParaRPr lang="en-DE" sz="1800" b="0" u="none" strike="noStrike">
              <a:solidFill>
                <a:schemeClr val="dk1"/>
              </a:solidFill>
              <a:uFillTx/>
              <a:latin typeface="Arial"/>
              <a:ea typeface="Noto Sans CJK SC"/>
            </a:endParaRPr>
          </a:p>
          <a:p>
            <a:pPr marL="864000" lvl="1" indent="-324000" defTabSz="914400">
              <a:lnSpc>
                <a:spcPct val="90000"/>
              </a:lnSpc>
              <a:spcBef>
                <a:spcPts val="1417"/>
              </a:spcBef>
              <a:spcAft>
                <a:spcPts val="283"/>
              </a:spcAft>
              <a:buClr>
                <a:srgbClr val="000000"/>
              </a:buClr>
              <a:buSzPct val="75000"/>
              <a:buFont typeface="Symbol" charset="2"/>
              <a:buChar char=""/>
            </a:pPr>
            <a:r>
              <a:rPr lang="de-DE" sz="1800" b="0" u="none" strike="noStrike">
                <a:solidFill>
                  <a:schemeClr val="dk2"/>
                </a:solidFill>
                <a:uFillTx/>
                <a:latin typeface="Open Sans Light"/>
                <a:ea typeface="Open Sans Light"/>
              </a:rPr>
              <a:t>Eigener Code</a:t>
            </a:r>
            <a:endParaRPr lang="en-DE" sz="1800" b="0" u="none" strike="noStrike">
              <a:solidFill>
                <a:schemeClr val="dk1"/>
              </a:solidFill>
              <a:uFillTx/>
              <a:latin typeface="Arial"/>
              <a:ea typeface="Noto Sans CJK SC"/>
            </a:endParaRPr>
          </a:p>
          <a:p>
            <a:pPr marL="457200" indent="-343080" defTabSz="914400">
              <a:lnSpc>
                <a:spcPct val="150000"/>
              </a:lnSpc>
              <a:spcBef>
                <a:spcPts val="283"/>
              </a:spcBef>
              <a:spcAft>
                <a:spcPts val="283"/>
              </a:spcAft>
              <a:buClr>
                <a:srgbClr val="595959"/>
              </a:buClr>
              <a:buFont typeface="Arial"/>
              <a:buChar char="•"/>
            </a:pPr>
            <a:r>
              <a:rPr lang="de-DE" sz="1800" b="0" u="none" strike="noStrike">
                <a:solidFill>
                  <a:schemeClr val="dk2"/>
                </a:solidFill>
                <a:uFillTx/>
                <a:latin typeface="Open Sans Light"/>
                <a:ea typeface="Open Sans Light"/>
              </a:rPr>
              <a:t>Jede Komponente kann potenziell kompromittiert sein</a:t>
            </a:r>
            <a:endParaRPr lang="en-DE" sz="1800" b="0" u="none" strike="noStrike">
              <a:solidFill>
                <a:schemeClr val="dk1"/>
              </a:solidFill>
              <a:uFillTx/>
              <a:latin typeface="Arial"/>
              <a:ea typeface="Noto Sans CJK SC"/>
            </a:endParaRPr>
          </a:p>
          <a:p>
            <a:pPr marL="457200" indent="-343080" defTabSz="914400">
              <a:lnSpc>
                <a:spcPct val="150000"/>
              </a:lnSpc>
              <a:spcBef>
                <a:spcPts val="283"/>
              </a:spcBef>
              <a:spcAft>
                <a:spcPts val="283"/>
              </a:spcAft>
              <a:buClr>
                <a:srgbClr val="595959"/>
              </a:buClr>
              <a:buFont typeface="Arial"/>
              <a:buChar char="•"/>
            </a:pPr>
            <a:r>
              <a:rPr lang="de-DE" sz="1800" b="0" u="none" strike="noStrike">
                <a:solidFill>
                  <a:schemeClr val="dk2"/>
                </a:solidFill>
                <a:uFillTx/>
                <a:latin typeface="Open Sans Light"/>
                <a:ea typeface="Open Sans Light"/>
              </a:rPr>
              <a:t>SolarWinds, Log4Shell: Supply Chain Angriffe nehmen zu</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Wem kannst Du noch vertrauen?</a:t>
            </a:r>
            <a:endParaRPr lang="en-DE" sz="2800" b="0" u="none" strike="noStrike">
              <a:solidFill>
                <a:schemeClr val="dk1"/>
              </a:solidFill>
              <a:uFillTx/>
              <a:latin typeface="Arial"/>
            </a:endParaRPr>
          </a:p>
        </p:txBody>
      </p:sp>
      <p:sp>
        <p:nvSpPr>
          <p:cNvPr id="260" name="PlaceHolder 2"/>
          <p:cNvSpPr>
            <a:spLocks noGrp="1"/>
          </p:cNvSpPr>
          <p:nvPr>
            <p:ph/>
          </p:nvPr>
        </p:nvSpPr>
        <p:spPr>
          <a:xfrm>
            <a:off x="311760" y="1152360"/>
            <a:ext cx="517464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283"/>
              </a:spcBef>
              <a:spcAft>
                <a:spcPts val="283"/>
              </a:spcAft>
              <a:buClr>
                <a:srgbClr val="595959"/>
              </a:buClr>
              <a:buFont typeface="Arial"/>
              <a:buChar char="•"/>
            </a:pPr>
            <a:r>
              <a:rPr lang="de-DE" sz="1800" b="0" u="none" strike="noStrike">
                <a:solidFill>
                  <a:schemeClr val="dk2"/>
                </a:solidFill>
                <a:uFillTx/>
                <a:latin typeface="Open Sans Light"/>
                <a:ea typeface="Open Sans Light"/>
              </a:rPr>
              <a:t>Layered Approach bei Docker:</a:t>
            </a:r>
            <a:endParaRPr lang="en-DE" sz="1800" b="0" u="none" strike="noStrike">
              <a:solidFill>
                <a:schemeClr val="dk1"/>
              </a:solidFill>
              <a:uFillTx/>
              <a:latin typeface="Arial"/>
              <a:ea typeface="Noto Sans CJK SC"/>
            </a:endParaRPr>
          </a:p>
          <a:p>
            <a:pPr marL="864000" lvl="1" indent="-324000" defTabSz="914400">
              <a:lnSpc>
                <a:spcPct val="150000"/>
              </a:lnSpc>
              <a:spcBef>
                <a:spcPts val="1134"/>
              </a:spcBef>
              <a:spcAft>
                <a:spcPts val="283"/>
              </a:spcAft>
              <a:buClr>
                <a:srgbClr val="000000"/>
              </a:buClr>
              <a:buSzPct val="75000"/>
              <a:buFont typeface="Symbol" charset="2"/>
              <a:buChar char=""/>
            </a:pPr>
            <a:r>
              <a:rPr lang="de-DE" sz="1800" b="0" u="none" strike="noStrike">
                <a:solidFill>
                  <a:schemeClr val="dk2"/>
                </a:solidFill>
                <a:uFillTx/>
                <a:latin typeface="Open Sans Light"/>
                <a:ea typeface="Open Sans Light"/>
              </a:rPr>
              <a:t>Verschiedene Ebenen bauen aufeinander auf</a:t>
            </a:r>
            <a:endParaRPr lang="en-DE" sz="1800" b="0" u="none" strike="noStrike">
              <a:solidFill>
                <a:schemeClr val="dk1"/>
              </a:solidFill>
              <a:uFillTx/>
              <a:latin typeface="Arial"/>
              <a:ea typeface="Noto Sans CJK SC"/>
            </a:endParaRPr>
          </a:p>
          <a:p>
            <a:pPr marL="864000" lvl="1" indent="-324000" defTabSz="914400">
              <a:lnSpc>
                <a:spcPct val="150000"/>
              </a:lnSpc>
              <a:spcBef>
                <a:spcPts val="1134"/>
              </a:spcBef>
              <a:spcAft>
                <a:spcPts val="283"/>
              </a:spcAft>
              <a:buClr>
                <a:srgbClr val="000000"/>
              </a:buClr>
              <a:buSzPct val="75000"/>
              <a:buFont typeface="Symbol" charset="2"/>
              <a:buChar char=""/>
            </a:pPr>
            <a:r>
              <a:rPr lang="de-DE" sz="1800" b="0" u="none" strike="noStrike">
                <a:solidFill>
                  <a:schemeClr val="dk2"/>
                </a:solidFill>
                <a:uFillTx/>
                <a:latin typeface="Open Sans Light"/>
                <a:ea typeface="Open Sans Light"/>
              </a:rPr>
              <a:t>Sobald eine Ebene kompromittiert ist, ist alles kompromittiert</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283"/>
              </a:spcAft>
              <a:buClr>
                <a:srgbClr val="595959"/>
              </a:buClr>
              <a:buFont typeface="Arial"/>
              <a:buChar char="•"/>
            </a:pPr>
            <a:r>
              <a:rPr lang="de-DE" sz="1800" b="0" u="none" strike="noStrike">
                <a:solidFill>
                  <a:schemeClr val="dk2"/>
                </a:solidFill>
                <a:uFillTx/>
                <a:latin typeface="Open Sans Light"/>
                <a:ea typeface="Open Sans Light"/>
              </a:rPr>
              <a:t>Selbst Bauen ist oftmals nicht praktikabel</a:t>
            </a:r>
            <a:endParaRPr lang="en-DE" sz="1800" b="0" u="none" strike="noStrike">
              <a:solidFill>
                <a:schemeClr val="dk1"/>
              </a:solidFill>
              <a:uFillTx/>
              <a:latin typeface="Arial"/>
              <a:ea typeface="Noto Sans CJK SC"/>
            </a:endParaRPr>
          </a:p>
        </p:txBody>
      </p:sp>
      <p:pic>
        <p:nvPicPr>
          <p:cNvPr id="261" name="Picture 260"/>
          <p:cNvPicPr/>
          <p:nvPr/>
        </p:nvPicPr>
        <p:blipFill>
          <a:blip r:embed="rId2"/>
          <a:stretch/>
        </p:blipFill>
        <p:spPr>
          <a:xfrm>
            <a:off x="5715000" y="0"/>
            <a:ext cx="3433320" cy="5143320"/>
          </a:xfrm>
          <a:prstGeom prst="rect">
            <a:avLst/>
          </a:prstGeom>
          <a:noFill/>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6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2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Herausforderungen</a:t>
            </a:r>
            <a:endParaRPr lang="en-DE" sz="2800" b="0" u="none" strike="noStrike">
              <a:solidFill>
                <a:schemeClr val="dk1"/>
              </a:solidFill>
              <a:uFillTx/>
              <a:latin typeface="Arial"/>
            </a:endParaRPr>
          </a:p>
        </p:txBody>
      </p:sp>
      <p:sp>
        <p:nvSpPr>
          <p:cNvPr id="263"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Images enthalten oft hunderte unbekannte Komponenten</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Manuelle Prüfung aller Komponenten unmöglich</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Viele Images werden selten aktualisiert</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Beliebte Images werden zum Angriffsziel (z.B. Compromised Images)</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Software Bill of Materials (SBOM)</a:t>
            </a:r>
            <a:endParaRPr lang="en-DE" sz="2800" b="0" u="none" strike="noStrike">
              <a:solidFill>
                <a:schemeClr val="dk1"/>
              </a:solidFill>
              <a:uFillTx/>
              <a:latin typeface="Arial"/>
            </a:endParaRPr>
          </a:p>
        </p:txBody>
      </p:sp>
      <p:sp>
        <p:nvSpPr>
          <p:cNvPr id="265"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567"/>
              </a:spcBef>
              <a:spcAft>
                <a:spcPts val="567"/>
              </a:spcAft>
              <a:buClr>
                <a:srgbClr val="595959"/>
              </a:buClr>
              <a:buFont typeface="Arial"/>
              <a:buChar char="•"/>
            </a:pPr>
            <a:r>
              <a:rPr lang="de-DE" sz="1800" b="0" u="none" strike="noStrike">
                <a:solidFill>
                  <a:schemeClr val="dk2"/>
                </a:solidFill>
                <a:uFillTx/>
                <a:latin typeface="Open Sans Light"/>
                <a:ea typeface="Open Sans Light"/>
              </a:rPr>
              <a:t>Vollständige Inventarliste aller Software-Komponenten</a:t>
            </a:r>
            <a:endParaRPr lang="en-DE" sz="1800" b="0" u="none" strike="noStrike">
              <a:solidFill>
                <a:schemeClr val="dk1"/>
              </a:solidFill>
              <a:uFillTx/>
              <a:latin typeface="Arial"/>
              <a:ea typeface="Noto Sans CJK SC"/>
            </a:endParaRPr>
          </a:p>
          <a:p>
            <a:pPr marL="457200" indent="-343080" defTabSz="914400">
              <a:lnSpc>
                <a:spcPct val="150000"/>
              </a:lnSpc>
              <a:spcBef>
                <a:spcPts val="567"/>
              </a:spcBef>
              <a:spcAft>
                <a:spcPts val="567"/>
              </a:spcAft>
              <a:buClr>
                <a:srgbClr val="595959"/>
              </a:buClr>
              <a:buFont typeface="Arial"/>
              <a:buChar char="•"/>
            </a:pPr>
            <a:r>
              <a:rPr lang="de-DE" sz="1800" b="0" u="none" strike="noStrike">
                <a:solidFill>
                  <a:schemeClr val="dk2"/>
                </a:solidFill>
                <a:uFillTx/>
                <a:latin typeface="Open Sans Light"/>
                <a:ea typeface="Open Sans Light"/>
              </a:rPr>
              <a:t>Vergleichbar mit Zutatenliste bei Lebensmitteln</a:t>
            </a:r>
            <a:endParaRPr lang="en-DE" sz="1800" b="0" u="none" strike="noStrike">
              <a:solidFill>
                <a:schemeClr val="dk1"/>
              </a:solidFill>
              <a:uFillTx/>
              <a:latin typeface="Arial"/>
              <a:ea typeface="Noto Sans CJK SC"/>
            </a:endParaRPr>
          </a:p>
          <a:p>
            <a:pPr marL="457200" indent="-343080" defTabSz="914400">
              <a:lnSpc>
                <a:spcPct val="150000"/>
              </a:lnSpc>
              <a:spcBef>
                <a:spcPts val="567"/>
              </a:spcBef>
              <a:spcAft>
                <a:spcPts val="567"/>
              </a:spcAft>
              <a:buClr>
                <a:srgbClr val="595959"/>
              </a:buClr>
              <a:buFont typeface="Arial"/>
              <a:buChar char="•"/>
            </a:pPr>
            <a:r>
              <a:rPr lang="de-DE" sz="1800" b="0" u="none" strike="noStrike">
                <a:solidFill>
                  <a:schemeClr val="dk2"/>
                </a:solidFill>
                <a:uFillTx/>
                <a:latin typeface="Open Sans Light"/>
                <a:ea typeface="Open Sans Light"/>
              </a:rPr>
              <a:t>Enthält:</a:t>
            </a:r>
            <a:endParaRPr lang="en-DE" sz="1800" b="0" u="none" strike="noStrike">
              <a:solidFill>
                <a:schemeClr val="dk1"/>
              </a:solidFill>
              <a:uFillTx/>
              <a:latin typeface="Arial"/>
              <a:ea typeface="Noto Sans CJK SC"/>
            </a:endParaRPr>
          </a:p>
          <a:p>
            <a:pPr marL="864000" lvl="1" indent="-324000" defTabSz="914400">
              <a:lnSpc>
                <a:spcPct val="150000"/>
              </a:lnSpc>
              <a:spcBef>
                <a:spcPts val="283"/>
              </a:spcBef>
              <a:buClr>
                <a:srgbClr val="000000"/>
              </a:buClr>
              <a:buSzPct val="75000"/>
              <a:buFont typeface="Symbol" charset="2"/>
              <a:buChar char=""/>
            </a:pPr>
            <a:r>
              <a:rPr lang="de-DE" sz="1800" b="0" u="none" strike="noStrike">
                <a:solidFill>
                  <a:schemeClr val="dk2"/>
                </a:solidFill>
                <a:uFillTx/>
                <a:latin typeface="Open Sans Light"/>
                <a:ea typeface="Open Sans Light"/>
              </a:rPr>
              <a:t>Komponenten-Namen</a:t>
            </a:r>
            <a:endParaRPr lang="en-DE" sz="1800" b="0" u="none" strike="noStrike">
              <a:solidFill>
                <a:schemeClr val="dk1"/>
              </a:solidFill>
              <a:uFillTx/>
              <a:latin typeface="Arial"/>
              <a:ea typeface="Noto Sans CJK SC"/>
            </a:endParaRPr>
          </a:p>
          <a:p>
            <a:pPr marL="864000" lvl="1" indent="-324000" defTabSz="914400">
              <a:lnSpc>
                <a:spcPct val="150000"/>
              </a:lnSpc>
              <a:spcBef>
                <a:spcPts val="283"/>
              </a:spcBef>
              <a:buClr>
                <a:srgbClr val="000000"/>
              </a:buClr>
              <a:buSzPct val="75000"/>
              <a:buFont typeface="Symbol" charset="2"/>
              <a:buChar char=""/>
            </a:pPr>
            <a:r>
              <a:rPr lang="de-DE" sz="1800" b="0" u="none" strike="noStrike">
                <a:solidFill>
                  <a:schemeClr val="dk2"/>
                </a:solidFill>
                <a:uFillTx/>
                <a:latin typeface="Open Sans Light"/>
                <a:ea typeface="Open Sans Light"/>
              </a:rPr>
              <a:t>Versionsnummern</a:t>
            </a:r>
            <a:endParaRPr lang="en-DE" sz="1800" b="0" u="none" strike="noStrike">
              <a:solidFill>
                <a:schemeClr val="dk1"/>
              </a:solidFill>
              <a:uFillTx/>
              <a:latin typeface="Arial"/>
              <a:ea typeface="Noto Sans CJK SC"/>
            </a:endParaRPr>
          </a:p>
          <a:p>
            <a:pPr marL="864000" lvl="1" indent="-324000" defTabSz="914400">
              <a:lnSpc>
                <a:spcPct val="150000"/>
              </a:lnSpc>
              <a:spcBef>
                <a:spcPts val="283"/>
              </a:spcBef>
              <a:buClr>
                <a:srgbClr val="000000"/>
              </a:buClr>
              <a:buSzPct val="75000"/>
              <a:buFont typeface="Symbol" charset="2"/>
              <a:buChar char=""/>
            </a:pPr>
            <a:r>
              <a:rPr lang="de-DE" sz="1800" b="0" u="none" strike="noStrike">
                <a:solidFill>
                  <a:schemeClr val="dk2"/>
                </a:solidFill>
                <a:uFillTx/>
                <a:latin typeface="Open Sans Light"/>
                <a:ea typeface="Open Sans Light"/>
              </a:rPr>
              <a:t>Lizenzen</a:t>
            </a:r>
            <a:endParaRPr lang="en-DE" sz="1800" b="0" u="none" strike="noStrike">
              <a:solidFill>
                <a:schemeClr val="dk1"/>
              </a:solidFill>
              <a:uFillTx/>
              <a:latin typeface="Arial"/>
              <a:ea typeface="Noto Sans CJK SC"/>
            </a:endParaRPr>
          </a:p>
          <a:p>
            <a:pPr marL="864000" lvl="1" indent="-324000" defTabSz="914400">
              <a:lnSpc>
                <a:spcPct val="150000"/>
              </a:lnSpc>
              <a:spcBef>
                <a:spcPts val="283"/>
              </a:spcBef>
              <a:buClr>
                <a:srgbClr val="000000"/>
              </a:buClr>
              <a:buSzPct val="75000"/>
              <a:buFont typeface="Symbol" charset="2"/>
              <a:buChar char=""/>
            </a:pPr>
            <a:r>
              <a:rPr lang="de-DE" sz="1800" b="0" u="none" strike="noStrike">
                <a:solidFill>
                  <a:schemeClr val="dk2"/>
                </a:solidFill>
                <a:uFillTx/>
                <a:latin typeface="Open Sans Light"/>
                <a:ea typeface="Open Sans Light"/>
              </a:rPr>
              <a:t>Herkunft</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65">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6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26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6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6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Nutzen von SBOMs</a:t>
            </a:r>
            <a:endParaRPr lang="en-DE" sz="2800" b="0" u="none" strike="noStrike">
              <a:solidFill>
                <a:schemeClr val="dk1"/>
              </a:solidFill>
              <a:uFillTx/>
              <a:latin typeface="Arial"/>
            </a:endParaRPr>
          </a:p>
        </p:txBody>
      </p:sp>
      <p:sp>
        <p:nvSpPr>
          <p:cNvPr id="267"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Transparenz: Was ist wirklich in meinem Container?</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Schwachstellenmanagement: Schnell betroffene Systeme identifizieren</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Compliance: Nachweis für Audits und Regulierungen</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0" u="none" strike="noStrike">
                <a:solidFill>
                  <a:schemeClr val="dk2"/>
                </a:solidFill>
                <a:uFillTx/>
                <a:latin typeface="Open Sans Light"/>
                <a:ea typeface="Open Sans Light"/>
              </a:rPr>
              <a:t>Risikomanagement: "Gefährliche" Komponenten identifizieren</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SBOM Formate und Tools</a:t>
            </a:r>
            <a:endParaRPr lang="en-DE" sz="2800" b="0" u="none" strike="noStrike">
              <a:solidFill>
                <a:schemeClr val="dk1"/>
              </a:solidFill>
              <a:uFillTx/>
              <a:latin typeface="Arial"/>
            </a:endParaRPr>
          </a:p>
        </p:txBody>
      </p:sp>
      <p:sp>
        <p:nvSpPr>
          <p:cNvPr id="269" name="PlaceHolder 2"/>
          <p:cNvSpPr>
            <a:spLocks noGrp="1"/>
          </p:cNvSpPr>
          <p:nvPr>
            <p:ph/>
          </p:nvPr>
        </p:nvSpPr>
        <p:spPr>
          <a:xfrm>
            <a:off x="311760" y="1152360"/>
            <a:ext cx="8519400" cy="3415320"/>
          </a:xfrm>
          <a:prstGeom prst="rect">
            <a:avLst/>
          </a:prstGeom>
          <a:noFill/>
          <a:ln w="0">
            <a:noFill/>
          </a:ln>
        </p:spPr>
        <p:txBody>
          <a:bodyPr lIns="91440" tIns="91440" rIns="91440" bIns="91440" numCol="2" spcCol="0" anchor="t">
            <a:noAutofit/>
          </a:bodyPr>
          <a:lstStyle/>
          <a:p>
            <a:pPr indent="0" defTabSz="914400">
              <a:lnSpc>
                <a:spcPct val="150000"/>
              </a:lnSpc>
              <a:spcBef>
                <a:spcPts val="1417"/>
              </a:spcBef>
              <a:spcAft>
                <a:spcPts val="1417"/>
              </a:spcAft>
              <a:buNone/>
            </a:pPr>
            <a:r>
              <a:rPr lang="de-DE" sz="1800" b="1" u="none" strike="noStrike">
                <a:solidFill>
                  <a:schemeClr val="dk2"/>
                </a:solidFill>
                <a:uFillTx/>
                <a:latin typeface="Open Sans Light"/>
                <a:ea typeface="Open Sans Light"/>
              </a:rPr>
              <a:t>Formate</a:t>
            </a:r>
            <a:endParaRPr lang="en-DE" sz="18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800" b="0" u="none" strike="noStrike">
                <a:solidFill>
                  <a:schemeClr val="dk2"/>
                </a:solidFill>
                <a:uFillTx/>
                <a:latin typeface="Open Sans Light"/>
                <a:ea typeface="Open Sans Light"/>
              </a:rPr>
              <a:t>SPDX (ISO-Standard)</a:t>
            </a:r>
            <a:endParaRPr lang="en-DE" sz="18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800" b="0" u="none" strike="noStrike">
                <a:solidFill>
                  <a:schemeClr val="dk2"/>
                </a:solidFill>
                <a:uFillTx/>
                <a:latin typeface="Open Sans Light"/>
                <a:ea typeface="Open Sans Light"/>
              </a:rPr>
              <a:t>CycloneDX (OWASP)</a:t>
            </a:r>
            <a:endParaRPr lang="en-DE" sz="18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800" b="0" u="none" strike="noStrike">
                <a:solidFill>
                  <a:schemeClr val="dk2"/>
                </a:solidFill>
                <a:uFillTx/>
                <a:latin typeface="Open Sans Light"/>
                <a:ea typeface="Open Sans Light"/>
              </a:rPr>
              <a:t>SWID Tags</a:t>
            </a:r>
            <a:endParaRPr lang="en-DE" sz="1800" b="0" u="none" strike="noStrike">
              <a:solidFill>
                <a:schemeClr val="dk1"/>
              </a:solidFill>
              <a:uFillTx/>
              <a:latin typeface="Arial"/>
              <a:ea typeface="Noto Sans CJK SC"/>
            </a:endParaRPr>
          </a:p>
          <a:p>
            <a:pPr indent="0" defTabSz="914400">
              <a:lnSpc>
                <a:spcPct val="150000"/>
              </a:lnSpc>
              <a:spcBef>
                <a:spcPts val="1417"/>
              </a:spcBef>
              <a:spcAft>
                <a:spcPts val="1417"/>
              </a:spcAft>
              <a:buNone/>
            </a:pPr>
            <a:endParaRPr lang="en-DE" sz="1800" b="0" u="none" strike="noStrike">
              <a:solidFill>
                <a:schemeClr val="dk1"/>
              </a:solidFill>
              <a:uFillTx/>
              <a:latin typeface="Arial"/>
              <a:ea typeface="Noto Sans CJK SC"/>
            </a:endParaRPr>
          </a:p>
          <a:p>
            <a:pPr indent="0" defTabSz="914400">
              <a:lnSpc>
                <a:spcPct val="150000"/>
              </a:lnSpc>
              <a:spcBef>
                <a:spcPts val="1417"/>
              </a:spcBef>
              <a:spcAft>
                <a:spcPts val="1417"/>
              </a:spcAft>
              <a:buNone/>
            </a:pPr>
            <a:r>
              <a:rPr lang="de-DE" sz="1800" b="1" u="none" strike="noStrike">
                <a:solidFill>
                  <a:schemeClr val="dk2"/>
                </a:solidFill>
                <a:uFillTx/>
                <a:latin typeface="Open Sans Light"/>
                <a:ea typeface="Open Sans Light"/>
              </a:rPr>
              <a:t>Tools</a:t>
            </a:r>
            <a:endParaRPr lang="en-DE" sz="18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800" b="0" u="none" strike="noStrike">
                <a:solidFill>
                  <a:schemeClr val="dk2"/>
                </a:solidFill>
                <a:uFillTx/>
                <a:latin typeface="Open Sans Light"/>
                <a:ea typeface="Open Sans Light"/>
              </a:rPr>
              <a:t>Syft - generiert SBOMs für Container-Images</a:t>
            </a:r>
            <a:endParaRPr lang="en-DE" sz="18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800" b="0" u="none" strike="noStrike">
                <a:solidFill>
                  <a:schemeClr val="dk2"/>
                </a:solidFill>
                <a:uFillTx/>
                <a:latin typeface="Open Sans Light"/>
                <a:ea typeface="Open Sans Light"/>
              </a:rPr>
              <a:t>Grype - scannt SBOMs nach Schwachstellen</a:t>
            </a:r>
            <a:endParaRPr lang="en-DE" sz="18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800" b="0" u="none" strike="noStrike">
                <a:solidFill>
                  <a:schemeClr val="dk2"/>
                </a:solidFill>
                <a:uFillTx/>
                <a:latin typeface="Open Sans Light"/>
                <a:ea typeface="Open Sans Light"/>
              </a:rPr>
              <a:t>Tern - inspiziert Container-Images</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6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6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6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6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Vertrauenswürdigkeit eines Images bewerten</a:t>
            </a:r>
            <a:endParaRPr lang="en-DE" sz="2800" b="0" u="none" strike="noStrike">
              <a:solidFill>
                <a:schemeClr val="dk1"/>
              </a:solidFill>
              <a:uFillTx/>
              <a:latin typeface="Arial"/>
            </a:endParaRPr>
          </a:p>
        </p:txBody>
      </p:sp>
      <p:sp>
        <p:nvSpPr>
          <p:cNvPr id="271"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marL="457200" indent="-343080" defTabSz="914400">
              <a:lnSpc>
                <a:spcPct val="150000"/>
              </a:lnSpc>
              <a:spcBef>
                <a:spcPts val="1417"/>
              </a:spcBef>
              <a:spcAft>
                <a:spcPts val="1417"/>
              </a:spcAft>
              <a:buClr>
                <a:srgbClr val="595959"/>
              </a:buClr>
              <a:buFont typeface="Arial"/>
              <a:buChar char="•"/>
            </a:pPr>
            <a:r>
              <a:rPr lang="de-DE" sz="1800" b="1" u="none" strike="noStrike">
                <a:solidFill>
                  <a:schemeClr val="dk2"/>
                </a:solidFill>
                <a:uFillTx/>
                <a:latin typeface="Open Sans Light"/>
                <a:ea typeface="Open Sans Light"/>
              </a:rPr>
              <a:t>Herkunft</a:t>
            </a:r>
            <a:r>
              <a:rPr lang="de-DE" sz="1800" b="0" u="none" strike="noStrike">
                <a:solidFill>
                  <a:schemeClr val="dk2"/>
                </a:solidFill>
                <a:uFillTx/>
                <a:latin typeface="Open Sans Light"/>
                <a:ea typeface="Open Sans Light"/>
              </a:rPr>
              <a:t> - Wer hat es erstellt?</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1" u="none" strike="noStrike">
                <a:solidFill>
                  <a:schemeClr val="dk2"/>
                </a:solidFill>
                <a:uFillTx/>
                <a:latin typeface="Open Sans Light"/>
                <a:ea typeface="Open Sans Light"/>
              </a:rPr>
              <a:t>Aktualität</a:t>
            </a:r>
            <a:r>
              <a:rPr lang="de-DE" sz="1800" b="0" u="none" strike="noStrike">
                <a:solidFill>
                  <a:schemeClr val="dk2"/>
                </a:solidFill>
                <a:uFillTx/>
                <a:latin typeface="Open Sans Light"/>
                <a:ea typeface="Open Sans Light"/>
              </a:rPr>
              <a:t> - Wann wurde es zuletzt aktualisiert?</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1" u="none" strike="noStrike">
                <a:solidFill>
                  <a:schemeClr val="dk2"/>
                </a:solidFill>
                <a:uFillTx/>
                <a:latin typeface="Open Sans Light"/>
                <a:ea typeface="Open Sans Light"/>
              </a:rPr>
              <a:t>Popularität</a:t>
            </a:r>
            <a:r>
              <a:rPr lang="de-DE" sz="1800" b="0" u="none" strike="noStrike">
                <a:solidFill>
                  <a:schemeClr val="dk2"/>
                </a:solidFill>
                <a:uFillTx/>
                <a:latin typeface="Open Sans Light"/>
                <a:ea typeface="Open Sans Light"/>
              </a:rPr>
              <a:t> - Wie viele Nutzer hat es?</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1" u="none" strike="noStrike">
                <a:solidFill>
                  <a:schemeClr val="dk2"/>
                </a:solidFill>
                <a:uFillTx/>
                <a:latin typeface="Open Sans Light"/>
                <a:ea typeface="Open Sans Light"/>
              </a:rPr>
              <a:t>Transparenz</a:t>
            </a:r>
            <a:r>
              <a:rPr lang="de-DE" sz="1800" b="0" u="none" strike="noStrike">
                <a:solidFill>
                  <a:schemeClr val="dk2"/>
                </a:solidFill>
                <a:uFillTx/>
                <a:latin typeface="Open Sans Light"/>
                <a:ea typeface="Open Sans Light"/>
              </a:rPr>
              <a:t> - Ist der Build-Prozess dokumentiert?</a:t>
            </a:r>
            <a:endParaRPr lang="en-DE" sz="1800" b="0" u="none" strike="noStrike">
              <a:solidFill>
                <a:schemeClr val="dk1"/>
              </a:solidFill>
              <a:uFillTx/>
              <a:latin typeface="Arial"/>
              <a:ea typeface="Noto Sans CJK SC"/>
            </a:endParaRPr>
          </a:p>
          <a:p>
            <a:pPr marL="457200" indent="-343080" defTabSz="914400">
              <a:lnSpc>
                <a:spcPct val="150000"/>
              </a:lnSpc>
              <a:spcBef>
                <a:spcPts val="1417"/>
              </a:spcBef>
              <a:spcAft>
                <a:spcPts val="1417"/>
              </a:spcAft>
              <a:buClr>
                <a:srgbClr val="595959"/>
              </a:buClr>
              <a:buFont typeface="Arial"/>
              <a:buChar char="•"/>
            </a:pPr>
            <a:r>
              <a:rPr lang="de-DE" sz="1800" b="1" u="none" strike="noStrike">
                <a:solidFill>
                  <a:schemeClr val="dk2"/>
                </a:solidFill>
                <a:uFillTx/>
                <a:latin typeface="Open Sans Light"/>
                <a:ea typeface="Open Sans Light"/>
              </a:rPr>
              <a:t>Scan-Ergebnisse</a:t>
            </a:r>
            <a:r>
              <a:rPr lang="de-DE" sz="1800" b="0" u="none" strike="noStrike">
                <a:solidFill>
                  <a:schemeClr val="dk2"/>
                </a:solidFill>
                <a:uFillTx/>
                <a:latin typeface="Open Sans Light"/>
                <a:ea typeface="Open Sans Light"/>
              </a:rPr>
              <a:t> - Gibt es bekannte Schwachstellen?</a:t>
            </a:r>
            <a:endParaRPr lang="en-DE" sz="18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Offizielle vs. Community Images</a:t>
            </a:r>
            <a:endParaRPr lang="en-DE" sz="2800" b="0" u="none" strike="noStrike">
              <a:solidFill>
                <a:schemeClr val="dk1"/>
              </a:solidFill>
              <a:uFillTx/>
              <a:latin typeface="Arial"/>
            </a:endParaRPr>
          </a:p>
        </p:txBody>
      </p:sp>
      <p:sp>
        <p:nvSpPr>
          <p:cNvPr id="273" name="PlaceHolder 2"/>
          <p:cNvSpPr>
            <a:spLocks noGrp="1"/>
          </p:cNvSpPr>
          <p:nvPr>
            <p:ph/>
          </p:nvPr>
        </p:nvSpPr>
        <p:spPr>
          <a:xfrm>
            <a:off x="311760" y="1152360"/>
            <a:ext cx="8519400" cy="3415320"/>
          </a:xfrm>
          <a:prstGeom prst="rect">
            <a:avLst/>
          </a:prstGeom>
          <a:noFill/>
          <a:ln w="0">
            <a:noFill/>
          </a:ln>
        </p:spPr>
        <p:txBody>
          <a:bodyPr lIns="91440" tIns="91440" rIns="91440" bIns="91440" numCol="2" spcCol="0" anchor="t">
            <a:noAutofit/>
          </a:bodyPr>
          <a:lstStyle/>
          <a:p>
            <a:pPr indent="0" defTabSz="914400">
              <a:lnSpc>
                <a:spcPct val="150000"/>
              </a:lnSpc>
              <a:spcBef>
                <a:spcPts val="1417"/>
              </a:spcBef>
              <a:spcAft>
                <a:spcPts val="1417"/>
              </a:spcAft>
              <a:buNone/>
            </a:pPr>
            <a:r>
              <a:rPr lang="de-DE" sz="1800" b="1" u="none" strike="noStrike">
                <a:solidFill>
                  <a:schemeClr val="dk2"/>
                </a:solidFill>
                <a:uFillTx/>
                <a:latin typeface="Open Sans Light"/>
                <a:ea typeface="Open Sans Light"/>
              </a:rPr>
              <a:t>Offizielle Images</a:t>
            </a:r>
            <a:endParaRPr lang="en-DE" sz="18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600" b="0" u="none" strike="noStrike">
                <a:solidFill>
                  <a:schemeClr val="dk2"/>
                </a:solidFill>
                <a:uFillTx/>
                <a:latin typeface="Open Sans Light"/>
                <a:ea typeface="Open Sans Light"/>
              </a:rPr>
              <a:t>Von Docker oder Software-Herstellern</a:t>
            </a:r>
            <a:endParaRPr lang="en-DE" sz="16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600" b="0" u="none" strike="noStrike">
                <a:solidFill>
                  <a:schemeClr val="dk2"/>
                </a:solidFill>
                <a:uFillTx/>
                <a:latin typeface="Open Sans Light"/>
                <a:ea typeface="Open Sans Light"/>
              </a:rPr>
              <a:t>Folgen Best Practices</a:t>
            </a:r>
            <a:endParaRPr lang="en-DE" sz="16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600" b="0" u="none" strike="noStrike">
                <a:solidFill>
                  <a:schemeClr val="dk2"/>
                </a:solidFill>
                <a:uFillTx/>
                <a:latin typeface="Open Sans Light"/>
                <a:ea typeface="Open Sans Light"/>
              </a:rPr>
              <a:t>Regelmäßige Updates</a:t>
            </a:r>
            <a:endParaRPr lang="en-DE" sz="16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600" b="0" u="none" strike="noStrike">
                <a:solidFill>
                  <a:schemeClr val="dk2"/>
                </a:solidFill>
                <a:uFillTx/>
                <a:latin typeface="Open Sans Light"/>
                <a:ea typeface="Open Sans Light"/>
              </a:rPr>
              <a:t>Gut dokumentiert</a:t>
            </a:r>
            <a:endParaRPr lang="en-DE" sz="1600" b="0" u="none" strike="noStrike">
              <a:solidFill>
                <a:schemeClr val="dk1"/>
              </a:solidFill>
              <a:uFillTx/>
              <a:latin typeface="Arial"/>
              <a:ea typeface="Noto Sans CJK SC"/>
            </a:endParaRPr>
          </a:p>
          <a:p>
            <a:pPr indent="0" defTabSz="914400">
              <a:lnSpc>
                <a:spcPct val="150000"/>
              </a:lnSpc>
              <a:spcBef>
                <a:spcPts val="1417"/>
              </a:spcBef>
              <a:spcAft>
                <a:spcPts val="1417"/>
              </a:spcAft>
              <a:buNone/>
            </a:pPr>
            <a:r>
              <a:rPr lang="de-DE" sz="1800" b="1" u="none" strike="noStrike">
                <a:solidFill>
                  <a:schemeClr val="dk2"/>
                </a:solidFill>
                <a:uFillTx/>
                <a:latin typeface="Open Sans Light"/>
                <a:ea typeface="Open Sans Light"/>
              </a:rPr>
              <a:t>Community Images</a:t>
            </a:r>
            <a:endParaRPr lang="en-DE" sz="18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600" b="0" u="none" strike="noStrike">
                <a:solidFill>
                  <a:schemeClr val="dk2"/>
                </a:solidFill>
                <a:uFillTx/>
                <a:latin typeface="Open Sans Light"/>
                <a:ea typeface="Open Sans Light"/>
              </a:rPr>
              <a:t>Stark unterschiedliche Qualität</a:t>
            </a:r>
            <a:endParaRPr lang="en-DE" sz="16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600" b="0" u="none" strike="noStrike">
                <a:solidFill>
                  <a:schemeClr val="dk2"/>
                </a:solidFill>
                <a:uFillTx/>
                <a:latin typeface="Open Sans Light"/>
                <a:ea typeface="Open Sans Light"/>
              </a:rPr>
              <a:t>Oft unregelmäßige Updates</a:t>
            </a:r>
            <a:endParaRPr lang="en-DE" sz="16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600" b="0" u="none" strike="noStrike">
                <a:solidFill>
                  <a:schemeClr val="dk2"/>
                </a:solidFill>
                <a:uFillTx/>
                <a:latin typeface="Open Sans Light"/>
                <a:ea typeface="Open Sans Light"/>
              </a:rPr>
              <a:t>Potenzielle versteckte Risiken</a:t>
            </a:r>
            <a:endParaRPr lang="en-DE" sz="1600" b="0" u="none" strike="noStrike">
              <a:solidFill>
                <a:schemeClr val="dk1"/>
              </a:solidFill>
              <a:uFillTx/>
              <a:latin typeface="Arial"/>
              <a:ea typeface="Noto Sans CJK SC"/>
            </a:endParaRPr>
          </a:p>
          <a:p>
            <a:pPr marL="457200" indent="-343080" defTabSz="914400">
              <a:lnSpc>
                <a:spcPct val="150000"/>
              </a:lnSpc>
              <a:spcBef>
                <a:spcPts val="850"/>
              </a:spcBef>
              <a:spcAft>
                <a:spcPts val="850"/>
              </a:spcAft>
              <a:buClr>
                <a:srgbClr val="595959"/>
              </a:buClr>
              <a:buFont typeface="Arial"/>
              <a:buChar char="•"/>
            </a:pPr>
            <a:r>
              <a:rPr lang="de-DE" sz="1600" b="0" u="none" strike="noStrike">
                <a:solidFill>
                  <a:schemeClr val="dk2"/>
                </a:solidFill>
                <a:uFillTx/>
                <a:latin typeface="Open Sans Light"/>
                <a:ea typeface="Open Sans Light"/>
              </a:rPr>
              <a:t>Manchmal bessere Features</a:t>
            </a:r>
            <a:endParaRPr lang="en-DE" sz="16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7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7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7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7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7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Version Pinning für Reproduzierbarkeit</a:t>
            </a:r>
            <a:endParaRPr lang="en-DE" sz="2800" b="0" u="none" strike="noStrike">
              <a:solidFill>
                <a:schemeClr val="dk1"/>
              </a:solidFill>
              <a:uFillTx/>
              <a:latin typeface="Arial"/>
            </a:endParaRPr>
          </a:p>
        </p:txBody>
      </p:sp>
      <p:sp>
        <p:nvSpPr>
          <p:cNvPr id="275" name="PlaceHolder 2"/>
          <p:cNvSpPr>
            <a:spLocks noGrp="1"/>
          </p:cNvSpPr>
          <p:nvPr>
            <p:ph/>
          </p:nvPr>
        </p:nvSpPr>
        <p:spPr>
          <a:xfrm>
            <a:off x="311760" y="1152360"/>
            <a:ext cx="8519400" cy="3415320"/>
          </a:xfrm>
          <a:prstGeom prst="rect">
            <a:avLst/>
          </a:prstGeom>
          <a:noFill/>
          <a:ln w="0">
            <a:noFill/>
          </a:ln>
        </p:spPr>
        <p:txBody>
          <a:bodyPr lIns="91440" tIns="91440" rIns="91440" bIns="91440" numCol="1" spcCol="0" anchor="t">
            <a:noAutofit/>
          </a:bodyPr>
          <a:lstStyle/>
          <a:p>
            <a:pPr indent="0" defTabSz="914400">
              <a:lnSpc>
                <a:spcPct val="150000"/>
              </a:lnSpc>
              <a:spcBef>
                <a:spcPts val="1417"/>
              </a:spcBef>
              <a:spcAft>
                <a:spcPts val="1417"/>
              </a:spcAft>
              <a:buNone/>
            </a:pPr>
            <a:r>
              <a:rPr lang="de-DE" sz="1600" b="1" u="none" strike="noStrike">
                <a:solidFill>
                  <a:schemeClr val="dk2"/>
                </a:solidFill>
                <a:uFillTx/>
                <a:latin typeface="Open Sans Light"/>
                <a:ea typeface="Open Sans Light"/>
              </a:rPr>
              <a:t>Unsicher</a:t>
            </a:r>
            <a:br>
              <a:rPr sz="1600"/>
            </a:br>
            <a:r>
              <a:rPr lang="en-DE" sz="1100" b="0" u="none" strike="noStrike">
                <a:solidFill>
                  <a:schemeClr val="dk1"/>
                </a:solidFill>
                <a:uFillTx/>
                <a:latin typeface="Source Code Pro Light"/>
              </a:rPr>
              <a:t>FROM node</a:t>
            </a:r>
            <a:br>
              <a:rPr sz="1100"/>
            </a:br>
            <a:r>
              <a:rPr lang="en-DE" sz="1100" b="0" u="none" strike="noStrike">
                <a:solidFill>
                  <a:schemeClr val="dk1"/>
                </a:solidFill>
                <a:uFillTx/>
                <a:latin typeface="Source Code Pro Light"/>
              </a:rPr>
              <a:t>RUN npm install express</a:t>
            </a:r>
            <a:endParaRPr lang="en-DE" sz="1100" b="0" u="none" strike="noStrike">
              <a:solidFill>
                <a:schemeClr val="dk1"/>
              </a:solidFill>
              <a:uFillTx/>
              <a:latin typeface="Arial"/>
              <a:ea typeface="Noto Sans CJK SC"/>
            </a:endParaRPr>
          </a:p>
          <a:p>
            <a:pPr indent="0" defTabSz="914400">
              <a:lnSpc>
                <a:spcPct val="150000"/>
              </a:lnSpc>
              <a:spcBef>
                <a:spcPts val="1417"/>
              </a:spcBef>
              <a:spcAft>
                <a:spcPts val="1417"/>
              </a:spcAft>
              <a:buNone/>
            </a:pPr>
            <a:r>
              <a:rPr lang="de-DE" sz="1600" b="1" u="none" strike="noStrike">
                <a:solidFill>
                  <a:schemeClr val="dk2"/>
                </a:solidFill>
                <a:uFillTx/>
                <a:latin typeface="Open Sans Light"/>
                <a:ea typeface="Open Sans Light"/>
              </a:rPr>
              <a:t>Besser</a:t>
            </a:r>
            <a:br>
              <a:rPr sz="1600"/>
            </a:br>
            <a:r>
              <a:rPr lang="en-DE" sz="1100" b="0" u="none" strike="noStrike">
                <a:solidFill>
                  <a:schemeClr val="dk1"/>
                </a:solidFill>
                <a:uFillTx/>
                <a:latin typeface="Source Code Pro Light"/>
              </a:rPr>
              <a:t>FROM node:18.6.0</a:t>
            </a:r>
            <a:br>
              <a:rPr sz="1100"/>
            </a:br>
            <a:r>
              <a:rPr lang="en-DE" sz="1100" b="0" u="none" strike="noStrike">
                <a:solidFill>
                  <a:schemeClr val="dk1"/>
                </a:solidFill>
                <a:uFillTx/>
                <a:latin typeface="Source Code Pro Light"/>
              </a:rPr>
              <a:t>RUN npm install express@4.18.1 </a:t>
            </a:r>
            <a:endParaRPr lang="en-DE" sz="1100" b="0" u="none" strike="noStrike">
              <a:solidFill>
                <a:schemeClr val="dk1"/>
              </a:solidFill>
              <a:uFillTx/>
              <a:latin typeface="Arial"/>
              <a:ea typeface="Noto Sans CJK SC"/>
            </a:endParaRPr>
          </a:p>
          <a:p>
            <a:pPr indent="0" defTabSz="914400">
              <a:lnSpc>
                <a:spcPct val="150000"/>
              </a:lnSpc>
              <a:spcBef>
                <a:spcPts val="1417"/>
              </a:spcBef>
              <a:spcAft>
                <a:spcPts val="1417"/>
              </a:spcAft>
              <a:buNone/>
            </a:pPr>
            <a:r>
              <a:rPr lang="de-DE" sz="1600" b="1" u="none" strike="noStrike">
                <a:solidFill>
                  <a:schemeClr val="dk2"/>
                </a:solidFill>
                <a:uFillTx/>
                <a:latin typeface="Open Sans Light"/>
              </a:rPr>
              <a:t>Best</a:t>
            </a:r>
            <a:br>
              <a:rPr sz="2800"/>
            </a:br>
            <a:r>
              <a:rPr lang="en-DE" sz="1100" b="0" u="none" strike="noStrike">
                <a:solidFill>
                  <a:schemeClr val="dk1"/>
                </a:solidFill>
                <a:uFillTx/>
                <a:latin typeface="Source Code Pro Light"/>
                <a:ea typeface="Noto Sans CJK SC"/>
              </a:rPr>
              <a:t>FROM node:18.6.0`-alpine@sha256:f5125e6ce8f88bd986f138927cbc5520d0262b4e8a7e7b617ff7a1dc8b507050</a:t>
            </a:r>
            <a:br>
              <a:rPr sz="1100"/>
            </a:br>
            <a:r>
              <a:rPr lang="en-DE" sz="1100" b="0" u="none" strike="noStrike">
                <a:solidFill>
                  <a:schemeClr val="dk1"/>
                </a:solidFill>
                <a:uFillTx/>
                <a:latin typeface="Source Code Pro Light"/>
                <a:ea typeface="Noto Sans CJK SC"/>
              </a:rPr>
              <a:t>COPY package.json package-lock.json ./</a:t>
            </a:r>
            <a:br>
              <a:rPr sz="1100"/>
            </a:br>
            <a:r>
              <a:rPr lang="en-DE" sz="1100" b="0" u="none" strike="noStrike">
                <a:solidFill>
                  <a:schemeClr val="dk1"/>
                </a:solidFill>
                <a:uFillTx/>
                <a:latin typeface="Source Code Pro Light"/>
                <a:ea typeface="Noto Sans CJK SC"/>
              </a:rPr>
              <a:t>RUN npm ci</a:t>
            </a:r>
            <a:endParaRPr lang="en-DE" sz="1100" b="0" u="none" strike="noStrike">
              <a:solidFill>
                <a:schemeClr val="dk1"/>
              </a:solidFill>
              <a:uFillTx/>
              <a:latin typeface="Arial"/>
              <a:ea typeface="Noto Sans CJK S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311760" y="444960"/>
            <a:ext cx="7682400" cy="609120"/>
          </a:xfrm>
          <a:prstGeom prst="rect">
            <a:avLst/>
          </a:prstGeom>
          <a:noFill/>
          <a:ln w="0">
            <a:noFill/>
          </a:ln>
        </p:spPr>
        <p:txBody>
          <a:bodyPr lIns="91440" tIns="91440" rIns="91440" bIns="91440" anchor="t">
            <a:noAutofit/>
          </a:bodyPr>
          <a:lstStyle/>
          <a:p>
            <a:pPr indent="0" defTabSz="914400">
              <a:lnSpc>
                <a:spcPct val="100000"/>
              </a:lnSpc>
              <a:buNone/>
              <a:tabLst>
                <a:tab pos="0" algn="l"/>
              </a:tabLst>
            </a:pPr>
            <a:r>
              <a:rPr lang="de-DE" sz="2800" b="0" u="none" strike="noStrike">
                <a:solidFill>
                  <a:schemeClr val="dk1"/>
                </a:solidFill>
                <a:uFillTx/>
                <a:latin typeface="Open Sans Light"/>
                <a:ea typeface="Open Sans Light"/>
              </a:rPr>
              <a:t>Dependency Locking</a:t>
            </a:r>
            <a:endParaRPr lang="en-DE" sz="2800" b="0" u="none" strike="noStrike">
              <a:solidFill>
                <a:schemeClr val="dk1"/>
              </a:solidFill>
              <a:uFillTx/>
              <a:latin typeface="Arial"/>
            </a:endParaRPr>
          </a:p>
        </p:txBody>
      </p:sp>
      <p:sp>
        <p:nvSpPr>
          <p:cNvPr id="277" name="PlaceHolder 2"/>
          <p:cNvSpPr>
            <a:spLocks noGrp="1"/>
          </p:cNvSpPr>
          <p:nvPr>
            <p:ph/>
          </p:nvPr>
        </p:nvSpPr>
        <p:spPr>
          <a:xfrm>
            <a:off x="311760" y="1152360"/>
            <a:ext cx="8519400" cy="3415320"/>
          </a:xfrm>
          <a:prstGeom prst="rect">
            <a:avLst/>
          </a:prstGeom>
          <a:noFill/>
          <a:ln w="0">
            <a:noFill/>
          </a:ln>
        </p:spPr>
        <p:txBody>
          <a:bodyPr lIns="91440" tIns="91440" rIns="91440" bIns="91440" numCol="3" spcCol="360000" anchor="t">
            <a:noAutofit/>
          </a:bodyPr>
          <a:lstStyle/>
          <a:p>
            <a:pPr indent="0" defTabSz="914400">
              <a:lnSpc>
                <a:spcPct val="150000"/>
              </a:lnSpc>
              <a:buNone/>
            </a:pPr>
            <a:r>
              <a:rPr lang="de-DE" sz="1800" b="1" u="none" strike="noStrike">
                <a:solidFill>
                  <a:schemeClr val="dk2"/>
                </a:solidFill>
                <a:uFillTx/>
                <a:latin typeface="Open Sans Light"/>
                <a:ea typeface="Open Sans Light"/>
              </a:rPr>
              <a:t>NPM</a:t>
            </a:r>
            <a:endParaRPr lang="en-DE" sz="1800" b="0" u="none" strike="noStrike">
              <a:solidFill>
                <a:schemeClr val="dk1"/>
              </a:solidFill>
              <a:uFillTx/>
              <a:latin typeface="Arial"/>
              <a:ea typeface="Noto Sans CJK SC"/>
            </a:endParaRPr>
          </a:p>
          <a:p>
            <a:pPr marL="457200" indent="-343080" defTabSz="914400">
              <a:lnSpc>
                <a:spcPct val="150000"/>
              </a:lnSpc>
              <a:buClr>
                <a:srgbClr val="595959"/>
              </a:buClr>
              <a:buFont typeface="Arial"/>
              <a:buChar char="•"/>
            </a:pPr>
            <a:r>
              <a:rPr lang="de-DE" sz="1600" b="0" u="none" strike="noStrike">
                <a:solidFill>
                  <a:schemeClr val="dk2"/>
                </a:solidFill>
                <a:uFillTx/>
                <a:latin typeface="Source Code Pro Light"/>
                <a:ea typeface="Open Sans Light"/>
              </a:rPr>
              <a:t>package-lock.json</a:t>
            </a:r>
            <a:endParaRPr lang="en-DE" sz="1600" b="0" u="none" strike="noStrike">
              <a:solidFill>
                <a:schemeClr val="dk1"/>
              </a:solidFill>
              <a:uFillTx/>
              <a:latin typeface="Arial"/>
              <a:ea typeface="Noto Sans CJK SC"/>
            </a:endParaRPr>
          </a:p>
          <a:p>
            <a:pPr marL="457200" indent="-343080" defTabSz="914400">
              <a:lnSpc>
                <a:spcPct val="150000"/>
              </a:lnSpc>
              <a:buClr>
                <a:srgbClr val="595959"/>
              </a:buClr>
              <a:buFont typeface="Arial"/>
              <a:buChar char="•"/>
            </a:pPr>
            <a:r>
              <a:rPr lang="de-DE" sz="1600" b="0" u="none" strike="noStrike">
                <a:solidFill>
                  <a:schemeClr val="dk2"/>
                </a:solidFill>
                <a:uFillTx/>
                <a:latin typeface="Source Code Pro Light"/>
                <a:ea typeface="Open Sans Light"/>
              </a:rPr>
              <a:t>npm ci</a:t>
            </a:r>
            <a:r>
              <a:rPr lang="de-DE" sz="1600" b="0" u="none" strike="noStrike">
                <a:solidFill>
                  <a:schemeClr val="dk2"/>
                </a:solidFill>
                <a:uFillTx/>
                <a:latin typeface="Open Sans Light"/>
                <a:ea typeface="Open Sans Light"/>
              </a:rPr>
              <a:t> statt </a:t>
            </a:r>
            <a:r>
              <a:rPr lang="de-DE" sz="1600" b="0" u="none" strike="noStrike">
                <a:solidFill>
                  <a:schemeClr val="dk2"/>
                </a:solidFill>
                <a:uFillTx/>
                <a:latin typeface="Source Code Pro Light"/>
                <a:ea typeface="Open Sans Light"/>
              </a:rPr>
              <a:t>npm install</a:t>
            </a:r>
            <a:endParaRPr lang="en-DE" sz="1600" b="0" u="none" strike="noStrike">
              <a:solidFill>
                <a:schemeClr val="dk1"/>
              </a:solidFill>
              <a:uFillTx/>
              <a:latin typeface="Arial"/>
              <a:ea typeface="Noto Sans CJK SC"/>
            </a:endParaRPr>
          </a:p>
          <a:p>
            <a:pPr indent="0" defTabSz="914400">
              <a:lnSpc>
                <a:spcPct val="150000"/>
              </a:lnSpc>
              <a:buNone/>
            </a:pPr>
            <a:endParaRPr lang="en-DE" sz="1800" b="0" u="none" strike="noStrike">
              <a:solidFill>
                <a:schemeClr val="dk1"/>
              </a:solidFill>
              <a:uFillTx/>
              <a:latin typeface="Arial"/>
              <a:ea typeface="Noto Sans CJK SC"/>
            </a:endParaRPr>
          </a:p>
          <a:p>
            <a:pPr indent="0" defTabSz="914400">
              <a:lnSpc>
                <a:spcPct val="150000"/>
              </a:lnSpc>
              <a:buNone/>
            </a:pPr>
            <a:endParaRPr lang="en-DE" sz="1800" b="0" u="none" strike="noStrike">
              <a:solidFill>
                <a:schemeClr val="dk1"/>
              </a:solidFill>
              <a:uFillTx/>
              <a:latin typeface="Arial"/>
              <a:ea typeface="Noto Sans CJK SC"/>
            </a:endParaRPr>
          </a:p>
          <a:p>
            <a:pPr indent="0" defTabSz="914400">
              <a:lnSpc>
                <a:spcPct val="150000"/>
              </a:lnSpc>
              <a:buNone/>
            </a:pPr>
            <a:endParaRPr lang="en-DE" sz="1800" b="0" u="none" strike="noStrike">
              <a:solidFill>
                <a:schemeClr val="dk1"/>
              </a:solidFill>
              <a:uFillTx/>
              <a:latin typeface="Arial"/>
              <a:ea typeface="Noto Sans CJK SC"/>
            </a:endParaRPr>
          </a:p>
          <a:p>
            <a:pPr indent="0" defTabSz="914400">
              <a:lnSpc>
                <a:spcPct val="150000"/>
              </a:lnSpc>
              <a:buNone/>
            </a:pPr>
            <a:endParaRPr lang="en-DE" sz="1800" b="0" u="none" strike="noStrike">
              <a:solidFill>
                <a:schemeClr val="dk1"/>
              </a:solidFill>
              <a:uFillTx/>
              <a:latin typeface="Arial"/>
              <a:ea typeface="Noto Sans CJK SC"/>
            </a:endParaRPr>
          </a:p>
          <a:p>
            <a:pPr indent="0" defTabSz="914400">
              <a:lnSpc>
                <a:spcPct val="150000"/>
              </a:lnSpc>
              <a:buNone/>
            </a:pPr>
            <a:r>
              <a:rPr lang="de-DE" sz="1800" b="1" u="none" strike="noStrike">
                <a:solidFill>
                  <a:schemeClr val="dk2"/>
                </a:solidFill>
                <a:uFillTx/>
                <a:latin typeface="Open Sans Light"/>
                <a:ea typeface="Open Sans Light"/>
              </a:rPr>
              <a:t>Python</a:t>
            </a:r>
            <a:endParaRPr lang="en-DE" sz="1800" b="0" u="none" strike="noStrike">
              <a:solidFill>
                <a:schemeClr val="dk1"/>
              </a:solidFill>
              <a:uFillTx/>
              <a:latin typeface="Arial"/>
              <a:ea typeface="Noto Sans CJK SC"/>
            </a:endParaRPr>
          </a:p>
          <a:p>
            <a:pPr marL="457200" indent="-343080" defTabSz="914400">
              <a:lnSpc>
                <a:spcPct val="150000"/>
              </a:lnSpc>
              <a:buClr>
                <a:srgbClr val="595959"/>
              </a:buClr>
              <a:buFont typeface="Arial"/>
              <a:buChar char="•"/>
            </a:pPr>
            <a:r>
              <a:rPr lang="de-DE" sz="1600" b="0" u="none" strike="noStrike">
                <a:solidFill>
                  <a:schemeClr val="dk2"/>
                </a:solidFill>
                <a:uFillTx/>
                <a:latin typeface="Source Code Pro Light"/>
                <a:ea typeface="Open Sans Light"/>
              </a:rPr>
              <a:t>requirements.txt</a:t>
            </a:r>
            <a:r>
              <a:rPr lang="de-DE" sz="1600" b="0" u="none" strike="noStrike">
                <a:solidFill>
                  <a:schemeClr val="dk2"/>
                </a:solidFill>
                <a:uFillTx/>
                <a:latin typeface="Open Sans Light"/>
                <a:ea typeface="Open Sans Light"/>
              </a:rPr>
              <a:t> mit festen Versionen</a:t>
            </a:r>
            <a:endParaRPr lang="en-DE" sz="1600" b="0" u="none" strike="noStrike">
              <a:solidFill>
                <a:schemeClr val="dk1"/>
              </a:solidFill>
              <a:uFillTx/>
              <a:latin typeface="Arial"/>
              <a:ea typeface="Noto Sans CJK SC"/>
            </a:endParaRPr>
          </a:p>
          <a:p>
            <a:pPr marL="457200" indent="-343080" defTabSz="914400">
              <a:lnSpc>
                <a:spcPct val="150000"/>
              </a:lnSpc>
              <a:buClr>
                <a:srgbClr val="595959"/>
              </a:buClr>
              <a:buFont typeface="Arial"/>
              <a:buChar char="•"/>
            </a:pPr>
            <a:r>
              <a:rPr lang="de-DE" sz="1600" b="0" i="1" u="none" strike="noStrike">
                <a:solidFill>
                  <a:schemeClr val="dk2"/>
                </a:solidFill>
                <a:uFillTx/>
                <a:latin typeface="Open Sans Light"/>
                <a:ea typeface="Open Sans Light"/>
              </a:rPr>
              <a:t>Pipfile.lock</a:t>
            </a:r>
            <a:endParaRPr lang="en-DE" sz="1600" b="0" u="none" strike="noStrike">
              <a:solidFill>
                <a:schemeClr val="dk1"/>
              </a:solidFill>
              <a:uFillTx/>
              <a:latin typeface="Arial"/>
              <a:ea typeface="Noto Sans CJK SC"/>
            </a:endParaRPr>
          </a:p>
          <a:p>
            <a:pPr marL="457200" indent="-343080" defTabSz="914400">
              <a:lnSpc>
                <a:spcPct val="150000"/>
              </a:lnSpc>
              <a:buClr>
                <a:srgbClr val="595959"/>
              </a:buClr>
              <a:buFont typeface="Arial"/>
              <a:buChar char="•"/>
            </a:pPr>
            <a:r>
              <a:rPr lang="de-DE" sz="1600" b="0" u="none" strike="noStrike">
                <a:solidFill>
                  <a:schemeClr val="dk2"/>
                </a:solidFill>
                <a:uFillTx/>
                <a:latin typeface="Source Code Pro Light"/>
                <a:ea typeface="Open Sans Light"/>
              </a:rPr>
              <a:t>pip install -r</a:t>
            </a:r>
            <a:r>
              <a:rPr lang="de-DE" sz="1800" b="0" u="none" strike="noStrike">
                <a:solidFill>
                  <a:schemeClr val="dk2"/>
                </a:solidFill>
                <a:uFillTx/>
                <a:latin typeface="Open Sans Light"/>
                <a:ea typeface="Open Sans Light"/>
              </a:rPr>
              <a:t> </a:t>
            </a:r>
            <a:r>
              <a:rPr lang="de-DE" sz="1600" b="0" u="none" strike="noStrike">
                <a:solidFill>
                  <a:schemeClr val="dk2"/>
                </a:solidFill>
                <a:uFillTx/>
                <a:latin typeface="Source Code Pro Light"/>
                <a:ea typeface="Open Sans Light"/>
              </a:rPr>
              <a:t>requirements.txt</a:t>
            </a:r>
            <a:endParaRPr lang="en-DE" sz="1600" b="0" u="none" strike="noStrike">
              <a:solidFill>
                <a:schemeClr val="dk1"/>
              </a:solidFill>
              <a:uFillTx/>
              <a:latin typeface="Arial"/>
              <a:ea typeface="Noto Sans CJK SC"/>
            </a:endParaRPr>
          </a:p>
          <a:p>
            <a:pPr indent="0" defTabSz="914400">
              <a:lnSpc>
                <a:spcPct val="150000"/>
              </a:lnSpc>
              <a:buNone/>
            </a:pPr>
            <a:endParaRPr lang="en-DE" sz="1800" b="0" u="none" strike="noStrike">
              <a:solidFill>
                <a:schemeClr val="dk1"/>
              </a:solidFill>
              <a:uFillTx/>
              <a:latin typeface="Arial"/>
              <a:ea typeface="Noto Sans CJK SC"/>
            </a:endParaRPr>
          </a:p>
          <a:p>
            <a:pPr indent="0" defTabSz="914400">
              <a:lnSpc>
                <a:spcPct val="150000"/>
              </a:lnSpc>
              <a:buNone/>
            </a:pPr>
            <a:endParaRPr lang="en-DE" sz="1800" b="0" u="none" strike="noStrike">
              <a:solidFill>
                <a:schemeClr val="dk1"/>
              </a:solidFill>
              <a:uFillTx/>
              <a:latin typeface="Arial"/>
              <a:ea typeface="Noto Sans CJK SC"/>
            </a:endParaRPr>
          </a:p>
          <a:p>
            <a:pPr indent="0" defTabSz="914400">
              <a:lnSpc>
                <a:spcPct val="150000"/>
              </a:lnSpc>
              <a:buNone/>
            </a:pPr>
            <a:r>
              <a:rPr lang="de-DE" sz="1800" b="1" u="none" strike="noStrike">
                <a:solidFill>
                  <a:schemeClr val="dk2"/>
                </a:solidFill>
                <a:uFillTx/>
                <a:latin typeface="Open Sans Light"/>
                <a:ea typeface="Open Sans Light"/>
              </a:rPr>
              <a:t>Ruby</a:t>
            </a:r>
            <a:endParaRPr lang="en-DE" sz="1800" b="0" u="none" strike="noStrike">
              <a:solidFill>
                <a:schemeClr val="dk1"/>
              </a:solidFill>
              <a:uFillTx/>
              <a:latin typeface="Arial"/>
              <a:ea typeface="Noto Sans CJK SC"/>
            </a:endParaRPr>
          </a:p>
          <a:p>
            <a:pPr marL="457200" indent="-343080" defTabSz="914400">
              <a:lnSpc>
                <a:spcPct val="150000"/>
              </a:lnSpc>
              <a:buClr>
                <a:srgbClr val="595959"/>
              </a:buClr>
              <a:buFont typeface="Arial"/>
              <a:buChar char="•"/>
            </a:pPr>
            <a:r>
              <a:rPr lang="de-DE" sz="1600" b="0" i="1" u="none" strike="noStrike">
                <a:solidFill>
                  <a:schemeClr val="dk2"/>
                </a:solidFill>
                <a:uFillTx/>
                <a:latin typeface="Open Sans Light"/>
                <a:ea typeface="Open Sans Light"/>
              </a:rPr>
              <a:t>Gemfile.lock</a:t>
            </a:r>
            <a:endParaRPr lang="en-DE" sz="1600" b="0" u="none" strike="noStrike">
              <a:solidFill>
                <a:schemeClr val="dk1"/>
              </a:solidFill>
              <a:uFillTx/>
              <a:latin typeface="Arial"/>
              <a:ea typeface="Noto Sans CJK SC"/>
            </a:endParaRPr>
          </a:p>
          <a:p>
            <a:pPr marL="457200" indent="-343080" defTabSz="914400">
              <a:lnSpc>
                <a:spcPct val="150000"/>
              </a:lnSpc>
              <a:buClr>
                <a:srgbClr val="595959"/>
              </a:buClr>
              <a:buFont typeface="Arial"/>
              <a:buChar char="•"/>
            </a:pPr>
            <a:r>
              <a:rPr lang="de-DE" sz="1600" b="0" u="none" strike="noStrike">
                <a:solidFill>
                  <a:schemeClr val="dk2"/>
                </a:solidFill>
                <a:uFillTx/>
                <a:latin typeface="Source Code Pro Light"/>
                <a:ea typeface="Open Sans Light"/>
              </a:rPr>
              <a:t>bundle install --deployment</a:t>
            </a:r>
            <a:endParaRPr lang="en-DE" sz="1600" b="0" u="none" strike="noStrike">
              <a:solidFill>
                <a:schemeClr val="dk1"/>
              </a:solidFill>
              <a:uFillTx/>
              <a:latin typeface="Arial"/>
              <a:ea typeface="Noto Sans CJK SC"/>
            </a:endParaRPr>
          </a:p>
        </p:txBody>
      </p:sp>
    </p:spTree>
  </p:cSld>
  <p:clrMapOvr>
    <a:masterClrMapping/>
  </p:clrMapOvr>
</p:sld>
</file>

<file path=ppt/theme/theme1.xml><?xml version="1.0" encoding="utf-8"?>
<a:theme xmlns:a="http://schemas.openxmlformats.org/drawingml/2006/main"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1483</TotalTime>
  <Words>4876</Words>
  <Application>Microsoft Macintosh PowerPoint</Application>
  <PresentationFormat>On-screen Show (16:9)</PresentationFormat>
  <Paragraphs>1082</Paragraphs>
  <Slides>159</Slides>
  <Notes>32</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159</vt:i4>
      </vt:variant>
    </vt:vector>
  </HeadingPairs>
  <TitlesOfParts>
    <vt:vector size="178" baseType="lpstr">
      <vt:lpstr>Arial</vt:lpstr>
      <vt:lpstr>Consolas</vt:lpstr>
      <vt:lpstr>Open Sans</vt:lpstr>
      <vt:lpstr>Open Sans Light</vt:lpstr>
      <vt:lpstr>Open Sans SemiBold</vt:lpstr>
      <vt:lpstr>Source Code Pro</vt:lpstr>
      <vt:lpstr>Source Code Pro Light</vt:lpstr>
      <vt:lpstr>Source Sans Pro</vt:lpstr>
      <vt:lpstr>Symbol</vt:lpstr>
      <vt:lpstr>Times New Roman</vt:lpstr>
      <vt:lpstr>Trebuchet MS</vt:lpstr>
      <vt:lpstr>Wingdings</vt:lpstr>
      <vt:lpstr>Cloudibility</vt:lpstr>
      <vt:lpstr>Cloudibility</vt:lpstr>
      <vt:lpstr>Cloudibility</vt:lpstr>
      <vt:lpstr>Cloudibility</vt:lpstr>
      <vt:lpstr>Cloudibility</vt:lpstr>
      <vt:lpstr>Cloudibility</vt:lpstr>
      <vt:lpstr>Cloudibility</vt:lpstr>
      <vt:lpstr>PowerPoint Presentation</vt:lpstr>
      <vt:lpstr>Herausforderungen in der IT</vt:lpstr>
      <vt:lpstr>Herausforderungen</vt:lpstr>
      <vt:lpstr>Hintergrund: Software, Applikationen und Architekturen </vt:lpstr>
      <vt:lpstr>Monoliten</vt:lpstr>
      <vt:lpstr>Verticals</vt:lpstr>
      <vt:lpstr>Microservices</vt:lpstr>
      <vt:lpstr>Anforderungen an Applikationen</vt:lpstr>
      <vt:lpstr>CloudNative vs. tradionell</vt:lpstr>
      <vt:lpstr>Technologiestack</vt:lpstr>
      <vt:lpstr>PowerPoint Presentation</vt:lpstr>
      <vt:lpstr>PowerPoint Presentation</vt:lpstr>
      <vt:lpstr>Container</vt:lpstr>
      <vt:lpstr>Prozess-Virtualisierung</vt:lpstr>
      <vt:lpstr>Was sind Container?</vt:lpstr>
      <vt:lpstr>Wichtige Befehle</vt:lpstr>
      <vt:lpstr>Praktische Beispiele (I)</vt:lpstr>
      <vt:lpstr>Praktische Beispiele (II)</vt:lpstr>
      <vt:lpstr>Umgebungsvariablen</vt:lpstr>
      <vt:lpstr>Umgebungsvariablen</vt:lpstr>
      <vt:lpstr>Wichtige Aspekte</vt:lpstr>
      <vt:lpstr>Beispiel</vt:lpstr>
      <vt:lpstr>Volume Mounts</vt:lpstr>
      <vt:lpstr>Volumes</vt:lpstr>
      <vt:lpstr>Volume verwenden</vt:lpstr>
      <vt:lpstr>Beispiel</vt:lpstr>
      <vt:lpstr>Achtung!</vt:lpstr>
      <vt:lpstr>PowerPoint Presentation</vt:lpstr>
      <vt:lpstr>Dockerfile</vt:lpstr>
      <vt:lpstr>Kommandos / Befehle</vt:lpstr>
      <vt:lpstr>Beispiel</vt:lpstr>
      <vt:lpstr>Docker Hub</vt:lpstr>
      <vt:lpstr>Bauen und veröffentlichen</vt:lpstr>
      <vt:lpstr>Dockerfile</vt:lpstr>
      <vt:lpstr>Prozess</vt:lpstr>
      <vt:lpstr>PowerPoint Presentation</vt:lpstr>
      <vt:lpstr>Was ist Docker Compose?</vt:lpstr>
      <vt:lpstr>Warum Docker Compose?</vt:lpstr>
      <vt:lpstr>Vorteile</vt:lpstr>
      <vt:lpstr>Beispiel</vt:lpstr>
      <vt:lpstr>Hauptkomponenten</vt:lpstr>
      <vt:lpstr>Service-Konfiguration</vt:lpstr>
      <vt:lpstr>Volumes</vt:lpstr>
      <vt:lpstr>Netzwerke</vt:lpstr>
      <vt:lpstr>Interne Umgebungsvariablen</vt:lpstr>
      <vt:lpstr>Verwendung einer .env-Datei</vt:lpstr>
      <vt:lpstr>Verwendung .env-Datei</vt:lpstr>
      <vt:lpstr>Wichtige Befehle</vt:lpstr>
      <vt:lpstr>Best Practices</vt:lpstr>
      <vt:lpstr>Health Checks</vt:lpstr>
      <vt:lpstr>Vorteile von Health Checks</vt:lpstr>
      <vt:lpstr>Grenzen von Docker Compose</vt:lpstr>
      <vt:lpstr>PowerPoint Presentation</vt:lpstr>
      <vt:lpstr>PowerPoint Presentation</vt:lpstr>
      <vt:lpstr>CI/CD-Prozess mit Docker</vt:lpstr>
      <vt:lpstr>Multi-Stage Builds</vt:lpstr>
      <vt:lpstr>Multi-Stage Builds</vt:lpstr>
      <vt:lpstr>GitHub Workflow</vt:lpstr>
      <vt:lpstr>Limitierungen und Lösungen</vt:lpstr>
      <vt:lpstr>Alternativen zur GitHub Actions Pipeline</vt:lpstr>
      <vt:lpstr>PowerPoint Presentation</vt:lpstr>
      <vt:lpstr>Warum Docker Security wichtig ist</vt:lpstr>
      <vt:lpstr>Häufige Sicherheitsbedenken</vt:lpstr>
      <vt:lpstr>Container-Sicherheitspyramide</vt:lpstr>
      <vt:lpstr>Basis-Image: Das Fundament</vt:lpstr>
      <vt:lpstr>Gängige Optionen für Basis-Images</vt:lpstr>
      <vt:lpstr>Vergleich von Basis-Images</vt:lpstr>
      <vt:lpstr>Vulnerability-Scanning mit Trivy</vt:lpstr>
      <vt:lpstr>Best Practices</vt:lpstr>
      <vt:lpstr>Container Laufzeit absichern</vt:lpstr>
      <vt:lpstr>Das Problem mit root</vt:lpstr>
      <vt:lpstr>Root vs. Non-Root</vt:lpstr>
      <vt:lpstr>Nicht-Privilegierte Container: Dockerfile</vt:lpstr>
      <vt:lpstr>Nicht-Privilegierte Container: Container Start</vt:lpstr>
      <vt:lpstr>Nicht-Privilegierte Container: Docker Compose</vt:lpstr>
      <vt:lpstr>Herausforderungen...</vt:lpstr>
      <vt:lpstr>Capabilities</vt:lpstr>
      <vt:lpstr>Linux Capabilities</vt:lpstr>
      <vt:lpstr>Linux Capabilities (Auswahl)</vt:lpstr>
      <vt:lpstr>Eingeschränkte Capabilities (Docker)</vt:lpstr>
      <vt:lpstr>Eingeschränkte Capabilities (Docker Compose)</vt:lpstr>
      <vt:lpstr>Ressourcenbeschränkungen</vt:lpstr>
      <vt:lpstr>Warum Ressourcenbeschränkungen?</vt:lpstr>
      <vt:lpstr>Ressourcenbeschränkungen (Docker)</vt:lpstr>
      <vt:lpstr>Ressourcenbeschränkungen (Docker Compose)</vt:lpstr>
      <vt:lpstr>Übung: Was fällt euch auf?</vt:lpstr>
      <vt:lpstr>Was ist hier falsch?</vt:lpstr>
      <vt:lpstr>DAS ist hier falsch...</vt:lpstr>
      <vt:lpstr>PowerPoint Presentation</vt:lpstr>
      <vt:lpstr>Software Supply Chain</vt:lpstr>
      <vt:lpstr>Wem kannst Du noch vertrauen?</vt:lpstr>
      <vt:lpstr>Herausforderungen</vt:lpstr>
      <vt:lpstr>Software Bill of Materials (SBOM)</vt:lpstr>
      <vt:lpstr>Nutzen von SBOMs</vt:lpstr>
      <vt:lpstr>SBOM Formate und Tools</vt:lpstr>
      <vt:lpstr>Vertrauenswürdigkeit eines Images bewerten</vt:lpstr>
      <vt:lpstr>Offizielle vs. Community Images</vt:lpstr>
      <vt:lpstr>Version Pinning für Reproduzierbarkeit</vt:lpstr>
      <vt:lpstr>Dependency Locking</vt:lpstr>
      <vt:lpstr>Vertrauenswürdigkeit schaffen: Rebuild</vt:lpstr>
      <vt:lpstr>Vertrauenswürdigkeit schaffen: Interne Registry</vt:lpstr>
      <vt:lpstr>PowerPoint Presentation</vt:lpstr>
      <vt:lpstr>Wichtige Tools</vt:lpstr>
      <vt:lpstr>Vulnerability Scanner</vt:lpstr>
      <vt:lpstr>Docker Bench</vt:lpstr>
      <vt:lpstr>Docker Bench verwenden</vt:lpstr>
      <vt:lpstr>Vulnerability Scanning in CI/CD</vt:lpstr>
      <vt:lpstr>PowerPoint Presentation</vt:lpstr>
      <vt:lpstr>Geschichte</vt:lpstr>
      <vt:lpstr>Was ist Kubernetes überhaupt?</vt:lpstr>
      <vt:lpstr>Kubernetes</vt:lpstr>
      <vt:lpstr>Kubernetes Tools</vt:lpstr>
      <vt:lpstr>kubectl</vt:lpstr>
      <vt:lpstr>kubectl –Typische Anwendungsfälle</vt:lpstr>
      <vt:lpstr>kubeadm</vt:lpstr>
      <vt:lpstr>Kubernetes Architectur: Nodes</vt:lpstr>
      <vt:lpstr>Nodes</vt:lpstr>
      <vt:lpstr>Controlplane</vt:lpstr>
      <vt:lpstr>Controlplane</vt:lpstr>
      <vt:lpstr>Worker</vt:lpstr>
      <vt:lpstr>Worker</vt:lpstr>
      <vt:lpstr>Kubernetes-Architektur: Networking</vt:lpstr>
      <vt:lpstr>Kubernetes Networking</vt:lpstr>
      <vt:lpstr>Networking Principle</vt:lpstr>
      <vt:lpstr>Kubernetes-Architektur: Storage</vt:lpstr>
      <vt:lpstr>Kubernetes Storage</vt:lpstr>
      <vt:lpstr>Pods</vt:lpstr>
      <vt:lpstr>Containers vs Pods</vt:lpstr>
      <vt:lpstr>Pod-Spezifikation</vt:lpstr>
      <vt:lpstr>Deployments</vt:lpstr>
      <vt:lpstr>Deployments</vt:lpstr>
      <vt:lpstr>Container, Pods, Deployments</vt:lpstr>
      <vt:lpstr>Deployment</vt:lpstr>
      <vt:lpstr>Namespaces</vt:lpstr>
      <vt:lpstr>Namespaces</vt:lpstr>
      <vt:lpstr>Vordefinierte Namespaces</vt:lpstr>
      <vt:lpstr>Namespace anlegen</vt:lpstr>
      <vt:lpstr>kubectl: Arbeit mit Namespaces</vt:lpstr>
      <vt:lpstr>kubectl: Arbeit mit Namespaces</vt:lpstr>
      <vt:lpstr>Services</vt:lpstr>
      <vt:lpstr>Pods und Services</vt:lpstr>
      <vt:lpstr>Pods und Services</vt:lpstr>
      <vt:lpstr>Service-Definition</vt:lpstr>
      <vt:lpstr>Service-Typen: ClusterIP</vt:lpstr>
      <vt:lpstr>Service-Types: NodePort</vt:lpstr>
      <vt:lpstr>Service-Types: LoadBalancer</vt:lpstr>
      <vt:lpstr>Ingress</vt:lpstr>
      <vt:lpstr>Ingress</vt:lpstr>
      <vt:lpstr>Ingress</vt:lpstr>
      <vt:lpstr>Ingress-Definition</vt:lpstr>
      <vt:lpstr>Environment Variable und ConfigMaps</vt:lpstr>
      <vt:lpstr>Environment Variables</vt:lpstr>
      <vt:lpstr>Syntax</vt:lpstr>
      <vt:lpstr>ConfigMaps</vt:lpstr>
      <vt:lpstr>Syntax ConfigMap</vt:lpstr>
      <vt:lpstr>Usage ConfigMap</vt:lpstr>
      <vt:lpstr>Fragen? Fragen!</vt:lpstr>
      <vt:lpstr>Let’s Stay in Toch</vt:lpstr>
      <vt:lpstr>Danke!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Karsten Samaschke</dc:creator>
  <dc:description/>
  <cp:lastModifiedBy>Karsten Samaschke</cp:lastModifiedBy>
  <cp:revision>88</cp:revision>
  <dcterms:modified xsi:type="dcterms:W3CDTF">2025-03-14T15:27:43Z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0x010100522D033F8902B34EBAA32051C05E57D6</vt:lpwstr>
  </property>
  <property fmtid="{D5CDD505-2E9C-101B-9397-08002B2CF9AE}" pid="3" name="Notes">
    <vt:i4>13</vt:i4>
  </property>
  <property fmtid="{D5CDD505-2E9C-101B-9397-08002B2CF9AE}" pid="4" name="PresentationFormat">
    <vt:lpwstr>On-screen Show (16:9)</vt:lpwstr>
  </property>
  <property fmtid="{D5CDD505-2E9C-101B-9397-08002B2CF9AE}" pid="5" name="Slides">
    <vt:i4>91</vt:i4>
  </property>
</Properties>
</file>